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3"/>
  </p:notesMasterIdLst>
  <p:sldIdLst>
    <p:sldId id="322" r:id="rId4"/>
    <p:sldId id="317" r:id="rId5"/>
    <p:sldId id="290" r:id="rId6"/>
    <p:sldId id="326" r:id="rId7"/>
    <p:sldId id="297" r:id="rId8"/>
    <p:sldId id="324" r:id="rId9"/>
    <p:sldId id="323" r:id="rId10"/>
    <p:sldId id="319" r:id="rId11"/>
    <p:sldId id="32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F3F8"/>
    <a:srgbClr val="E8C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18" autoAdjust="0"/>
    <p:restoredTop sz="95775"/>
  </p:normalViewPr>
  <p:slideViewPr>
    <p:cSldViewPr snapToGrid="0" showGuides="1">
      <p:cViewPr>
        <p:scale>
          <a:sx n="67" d="100"/>
          <a:sy n="67" d="100"/>
        </p:scale>
        <p:origin x="192" y="111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Best score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CH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Sheet1!$B$1:$E$1</c:f>
              <c:strCache>
                <c:ptCount val="4"/>
                <c:pt idx="0">
                  <c:v>Logistic Regression</c:v>
                </c:pt>
                <c:pt idx="1">
                  <c:v>Random Forest</c:v>
                </c:pt>
                <c:pt idx="2">
                  <c:v>SVM</c:v>
                </c:pt>
                <c:pt idx="3">
                  <c:v>MLP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0.59799999999999998</c:v>
                </c:pt>
                <c:pt idx="1">
                  <c:v>0.55900000000000005</c:v>
                </c:pt>
                <c:pt idx="2">
                  <c:v>0.497</c:v>
                </c:pt>
                <c:pt idx="3">
                  <c:v>0.55900000000000005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6-4976-BC31-37DF97639EC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Worst score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3.1514896168554879E-2"/>
                  <c:y val="8.97600388724578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09D-7244-A41D-B5C95925B8BF}"/>
                </c:ext>
              </c:extLst>
            </c:dLbl>
            <c:dLbl>
              <c:idx val="1"/>
              <c:layout>
                <c:manualLayout>
                  <c:x val="-3.7630019251509043E-2"/>
                  <c:y val="0.1101600477071072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09D-7244-A41D-B5C95925B8BF}"/>
                </c:ext>
              </c:extLst>
            </c:dLbl>
            <c:dLbl>
              <c:idx val="2"/>
              <c:layout>
                <c:manualLayout>
                  <c:x val="-3.8243078135805318E-2"/>
                  <c:y val="7.9560034455133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09D-7244-A41D-B5C95925B8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CH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Logistic Regression</c:v>
                </c:pt>
                <c:pt idx="1">
                  <c:v>Random Forest</c:v>
                </c:pt>
                <c:pt idx="2">
                  <c:v>SVM</c:v>
                </c:pt>
                <c:pt idx="3">
                  <c:v>MLP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0.49</c:v>
                </c:pt>
                <c:pt idx="1">
                  <c:v>0.53600000000000003</c:v>
                </c:pt>
                <c:pt idx="2">
                  <c:v>0.37</c:v>
                </c:pt>
                <c:pt idx="3">
                  <c:v>0.55900000000000005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9D-7244-A41D-B5C95925B8B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16420864"/>
        <c:axId val="316422400"/>
      </c:lineChart>
      <c:catAx>
        <c:axId val="316420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16422400"/>
        <c:crosses val="autoZero"/>
        <c:auto val="1"/>
        <c:lblAlgn val="ctr"/>
        <c:lblOffset val="100"/>
        <c:noMultiLvlLbl val="0"/>
      </c:catAx>
      <c:valAx>
        <c:axId val="3164224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31642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Europa" panose="02000000000000000000" pitchFamily="2" charset="77"/>
        </a:defRPr>
      </a:pPr>
      <a:endParaRPr lang="en-C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Best score</c:v>
                </c:pt>
              </c:strCache>
            </c:strRef>
          </c:tx>
          <c:marker>
            <c:symbol val="none"/>
          </c:marker>
          <c:dLbls>
            <c:dLbl>
              <c:idx val="1"/>
              <c:layout>
                <c:manualLayout>
                  <c:x val="-2.3582017951232565E-2"/>
                  <c:y val="-8.22883348492789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182-9F41-BCB4-1FF2F62632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CH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Logistic Regression</c:v>
                </c:pt>
                <c:pt idx="1">
                  <c:v>Random Forest</c:v>
                </c:pt>
                <c:pt idx="2">
                  <c:v>SVM</c:v>
                </c:pt>
                <c:pt idx="3">
                  <c:v>MLP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0.499</c:v>
                </c:pt>
                <c:pt idx="1">
                  <c:v>0.53700000000000003</c:v>
                </c:pt>
                <c:pt idx="2">
                  <c:v>0.48499999999999999</c:v>
                </c:pt>
                <c:pt idx="3">
                  <c:v>0.54300000000000004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46-4976-BC31-37DF97639EC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Worst score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3.1514896168554879E-2"/>
                  <c:y val="8.97600388724578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09D-7244-A41D-B5C95925B8BF}"/>
                </c:ext>
              </c:extLst>
            </c:dLbl>
            <c:dLbl>
              <c:idx val="1"/>
              <c:layout>
                <c:manualLayout>
                  <c:x val="-2.4210350474294515E-2"/>
                  <c:y val="9.48600410811201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09D-7244-A41D-B5C95925B8BF}"/>
                </c:ext>
              </c:extLst>
            </c:dLbl>
            <c:dLbl>
              <c:idx val="2"/>
              <c:layout>
                <c:manualLayout>
                  <c:x val="-3.8243078135805318E-2"/>
                  <c:y val="7.9560034455133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09D-7244-A41D-B5C95925B8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CH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Logistic Regression</c:v>
                </c:pt>
                <c:pt idx="1">
                  <c:v>Random Forest</c:v>
                </c:pt>
                <c:pt idx="2">
                  <c:v>SVM</c:v>
                </c:pt>
                <c:pt idx="3">
                  <c:v>MLP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0.47699999999999998</c:v>
                </c:pt>
                <c:pt idx="1">
                  <c:v>0.51800000000000002</c:v>
                </c:pt>
                <c:pt idx="2">
                  <c:v>0.39500000000000002</c:v>
                </c:pt>
                <c:pt idx="3">
                  <c:v>0.54300000000000004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9D-7244-A41D-B5C95925B8B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16420864"/>
        <c:axId val="316422400"/>
      </c:lineChart>
      <c:catAx>
        <c:axId val="316420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16422400"/>
        <c:crosses val="autoZero"/>
        <c:auto val="1"/>
        <c:lblAlgn val="ctr"/>
        <c:lblOffset val="100"/>
        <c:noMultiLvlLbl val="0"/>
      </c:catAx>
      <c:valAx>
        <c:axId val="3164224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31642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Europa" panose="02000000000000000000" pitchFamily="2" charset="77"/>
        </a:defRPr>
      </a:pPr>
      <a:endParaRPr lang="en-CH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06CB3-64E0-6149-BEE5-3DC44940DFFE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022406F-1FCD-4640-8871-FB3BCED0A4ED}">
      <dgm:prSet phldrT="[Text]" custT="1"/>
      <dgm:spPr>
        <a:gradFill rotWithShape="0">
          <a:gsLst>
            <a:gs pos="63000">
              <a:schemeClr val="accent5">
                <a:lumMod val="20000"/>
                <a:lumOff val="80000"/>
              </a:schemeClr>
            </a:gs>
            <a:gs pos="48000">
              <a:schemeClr val="accent4">
                <a:lumMod val="20000"/>
                <a:lumOff val="80000"/>
              </a:schemeClr>
            </a:gs>
            <a:gs pos="34000">
              <a:schemeClr val="accent5">
                <a:lumMod val="20000"/>
                <a:lumOff val="80000"/>
              </a:schemeClr>
            </a:gs>
            <a:gs pos="22000">
              <a:schemeClr val="accent4">
                <a:lumMod val="20000"/>
                <a:lumOff val="80000"/>
              </a:schemeClr>
            </a:gs>
            <a:gs pos="11000">
              <a:schemeClr val="accent5">
                <a:lumMod val="20000"/>
                <a:lumOff val="80000"/>
              </a:schemeClr>
            </a:gs>
            <a:gs pos="0">
              <a:schemeClr val="accent4">
                <a:lumMod val="20000"/>
                <a:lumOff val="80000"/>
              </a:schemeClr>
            </a:gs>
            <a:gs pos="80000">
              <a:schemeClr val="accent4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0" scaled="1"/>
        </a:gradFill>
        <a:ln>
          <a:solidFill>
            <a:schemeClr val="accent6"/>
          </a:solidFill>
        </a:ln>
      </dgm:spPr>
      <dgm:t>
        <a:bodyPr/>
        <a:lstStyle/>
        <a:p>
          <a:endParaRPr lang="en-GB" sz="14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endParaRPr lang="en-GB" sz="14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endParaRPr lang="en-GB" sz="14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r>
            <a:rPr lang="en-GB" sz="1400" dirty="0">
              <a:solidFill>
                <a:sysClr val="windowText" lastClr="000000"/>
              </a:solidFill>
              <a:latin typeface="Europa" panose="02000000000000000000" pitchFamily="2" charset="77"/>
            </a:rPr>
            <a:t>Evaluation</a:t>
          </a:r>
        </a:p>
      </dgm:t>
    </dgm:pt>
    <dgm:pt modelId="{C7887A1A-1EFF-FA45-9A1A-B587B5E3570D}" type="parTrans" cxnId="{1D6961FB-4AE1-104E-8317-B7A543BE6C3F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F536422B-39A5-5842-A73F-DC8C3A810F3B}" type="sibTrans" cxnId="{1D6961FB-4AE1-104E-8317-B7A543BE6C3F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10A14517-A1B9-8941-B912-D2F289ECCACA}">
      <dgm:prSet phldrT="[Text]" custT="1"/>
      <dgm:spPr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5">
                <a:lumMod val="40000"/>
                <a:lumOff val="60000"/>
              </a:schemeClr>
            </a:gs>
            <a:gs pos="48000">
              <a:schemeClr val="accent4">
                <a:lumMod val="40000"/>
                <a:lumOff val="60000"/>
              </a:schemeClr>
            </a:gs>
            <a:gs pos="21000">
              <a:schemeClr val="accent5">
                <a:lumMod val="40000"/>
                <a:lumOff val="6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0" scaled="1"/>
        </a:gradFill>
        <a:ln>
          <a:solidFill>
            <a:schemeClr val="accent6"/>
          </a:solidFill>
        </a:ln>
      </dgm:spPr>
      <dgm:t>
        <a:bodyPr/>
        <a:lstStyle/>
        <a:p>
          <a:r>
            <a:rPr lang="en-GB" sz="1600" dirty="0">
              <a:solidFill>
                <a:sysClr val="windowText" lastClr="000000"/>
              </a:solidFill>
              <a:latin typeface="Europa" panose="02000000000000000000" pitchFamily="2" charset="77"/>
            </a:rPr>
            <a:t>ML Algorithms</a:t>
          </a:r>
        </a:p>
      </dgm:t>
    </dgm:pt>
    <dgm:pt modelId="{214E1BB7-539A-8841-9CB9-8A3E9B232BB1}" type="parTrans" cxnId="{5BC624A8-5753-A840-93EB-5E6ECBDC898A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08DA6814-60FC-B444-BDDD-E7384204A1E7}" type="sibTrans" cxnId="{5BC624A8-5753-A840-93EB-5E6ECBDC898A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426C224A-A1AD-9740-B857-F39EF4E3A58A}">
      <dgm:prSet phldrT="[Text]" custT="1"/>
      <dgm:spPr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74000">
              <a:schemeClr val="accent5">
                <a:lumMod val="60000"/>
                <a:lumOff val="40000"/>
              </a:schemeClr>
            </a:gs>
            <a:gs pos="48000">
              <a:schemeClr val="accent4">
                <a:lumMod val="60000"/>
                <a:lumOff val="40000"/>
              </a:schemeClr>
            </a:gs>
            <a:gs pos="21000">
              <a:schemeClr val="accent5">
                <a:lumMod val="60000"/>
                <a:lumOff val="4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0" scaled="1"/>
        </a:gradFill>
        <a:ln>
          <a:solidFill>
            <a:schemeClr val="accent6"/>
          </a:solidFill>
        </a:ln>
      </dgm:spPr>
      <dgm:t>
        <a:bodyPr/>
        <a:lstStyle/>
        <a:p>
          <a:r>
            <a:rPr lang="en-GB" sz="1800" dirty="0" err="1">
              <a:solidFill>
                <a:sysClr val="windowText" lastClr="000000"/>
              </a:solidFill>
              <a:latin typeface="Europa" panose="02000000000000000000" pitchFamily="2" charset="77"/>
            </a:rPr>
            <a:t>Preprocessing</a:t>
          </a:r>
          <a:endParaRPr lang="en-GB" sz="1800" dirty="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E38E07BD-5A9D-7E41-9A0D-1D9C4DA1F9A2}" type="parTrans" cxnId="{07D17B1C-7563-4146-B94D-64EFAFC9374D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255B03A4-EA62-6449-B050-4B734E63A3EB}" type="sibTrans" cxnId="{07D17B1C-7563-4146-B94D-64EFAFC9374D}">
      <dgm:prSet/>
      <dgm:spPr/>
      <dgm:t>
        <a:bodyPr/>
        <a:lstStyle/>
        <a:p>
          <a:endParaRPr lang="en-GB" sz="1400">
            <a:solidFill>
              <a:sysClr val="windowText" lastClr="000000"/>
            </a:solidFill>
            <a:latin typeface="Europa" panose="02000000000000000000" pitchFamily="2" charset="77"/>
          </a:endParaRPr>
        </a:p>
      </dgm:t>
    </dgm:pt>
    <dgm:pt modelId="{91F80EF8-2D00-CD4F-B4F0-1A0F6A088DB1}" type="pres">
      <dgm:prSet presAssocID="{BE506CB3-64E0-6149-BEE5-3DC44940DFFE}" presName="Name0" presStyleCnt="0">
        <dgm:presLayoutVars>
          <dgm:dir/>
          <dgm:animLvl val="lvl"/>
          <dgm:resizeHandles val="exact"/>
        </dgm:presLayoutVars>
      </dgm:prSet>
      <dgm:spPr/>
    </dgm:pt>
    <dgm:pt modelId="{BF790619-2DA8-DF48-9DE7-8D7E288E9F42}" type="pres">
      <dgm:prSet presAssocID="{2022406F-1FCD-4640-8871-FB3BCED0A4ED}" presName="Name8" presStyleCnt="0"/>
      <dgm:spPr/>
    </dgm:pt>
    <dgm:pt modelId="{DAE01221-8253-CE46-8AC0-AA20050A60F0}" type="pres">
      <dgm:prSet presAssocID="{2022406F-1FCD-4640-8871-FB3BCED0A4ED}" presName="level" presStyleLbl="node1" presStyleIdx="0" presStyleCnt="3" custScaleY="81092">
        <dgm:presLayoutVars>
          <dgm:chMax val="1"/>
          <dgm:bulletEnabled val="1"/>
        </dgm:presLayoutVars>
      </dgm:prSet>
      <dgm:spPr/>
    </dgm:pt>
    <dgm:pt modelId="{84E20FB2-9FE4-754E-8B22-3732FE3DEED2}" type="pres">
      <dgm:prSet presAssocID="{2022406F-1FCD-4640-8871-FB3BCED0A4E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1950D8-2266-794F-9BC3-91DC5DD4734C}" type="pres">
      <dgm:prSet presAssocID="{10A14517-A1B9-8941-B912-D2F289ECCACA}" presName="Name8" presStyleCnt="0"/>
      <dgm:spPr/>
    </dgm:pt>
    <dgm:pt modelId="{29E0D2C6-46E3-D74D-9D6B-B6519154122D}" type="pres">
      <dgm:prSet presAssocID="{10A14517-A1B9-8941-B912-D2F289ECCACA}" presName="level" presStyleLbl="node1" presStyleIdx="1" presStyleCnt="3" custScaleY="44733" custLinFactNeighborY="23">
        <dgm:presLayoutVars>
          <dgm:chMax val="1"/>
          <dgm:bulletEnabled val="1"/>
        </dgm:presLayoutVars>
      </dgm:prSet>
      <dgm:spPr/>
    </dgm:pt>
    <dgm:pt modelId="{157CDDE3-AAD2-E146-B9E1-7F6F587EFB42}" type="pres">
      <dgm:prSet presAssocID="{10A14517-A1B9-8941-B912-D2F289ECCA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B2E6190-4148-254F-B794-4DF57D2BD908}" type="pres">
      <dgm:prSet presAssocID="{426C224A-A1AD-9740-B857-F39EF4E3A58A}" presName="Name8" presStyleCnt="0"/>
      <dgm:spPr/>
    </dgm:pt>
    <dgm:pt modelId="{FF054643-7BCE-B745-87EC-FB4B3D081915}" type="pres">
      <dgm:prSet presAssocID="{426C224A-A1AD-9740-B857-F39EF4E3A58A}" presName="level" presStyleLbl="node1" presStyleIdx="2" presStyleCnt="3">
        <dgm:presLayoutVars>
          <dgm:chMax val="1"/>
          <dgm:bulletEnabled val="1"/>
        </dgm:presLayoutVars>
      </dgm:prSet>
      <dgm:spPr/>
    </dgm:pt>
    <dgm:pt modelId="{9111FC1D-C4ED-1844-B202-1042F6F1E790}" type="pres">
      <dgm:prSet presAssocID="{426C224A-A1AD-9740-B857-F39EF4E3A58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7D17B1C-7563-4146-B94D-64EFAFC9374D}" srcId="{BE506CB3-64E0-6149-BEE5-3DC44940DFFE}" destId="{426C224A-A1AD-9740-B857-F39EF4E3A58A}" srcOrd="2" destOrd="0" parTransId="{E38E07BD-5A9D-7E41-9A0D-1D9C4DA1F9A2}" sibTransId="{255B03A4-EA62-6449-B050-4B734E63A3EB}"/>
    <dgm:cxn modelId="{8C8FEE31-E2FC-054B-BD5A-4F7EFF873D5F}" type="presOf" srcId="{2022406F-1FCD-4640-8871-FB3BCED0A4ED}" destId="{84E20FB2-9FE4-754E-8B22-3732FE3DEED2}" srcOrd="1" destOrd="0" presId="urn:microsoft.com/office/officeart/2005/8/layout/pyramid1"/>
    <dgm:cxn modelId="{64F9735A-79E0-E54B-BD53-2F199B6837F4}" type="presOf" srcId="{10A14517-A1B9-8941-B912-D2F289ECCACA}" destId="{29E0D2C6-46E3-D74D-9D6B-B6519154122D}" srcOrd="0" destOrd="0" presId="urn:microsoft.com/office/officeart/2005/8/layout/pyramid1"/>
    <dgm:cxn modelId="{5B3CE274-0874-784F-86DD-27E285848D83}" type="presOf" srcId="{10A14517-A1B9-8941-B912-D2F289ECCACA}" destId="{157CDDE3-AAD2-E146-B9E1-7F6F587EFB42}" srcOrd="1" destOrd="0" presId="urn:microsoft.com/office/officeart/2005/8/layout/pyramid1"/>
    <dgm:cxn modelId="{2D669182-8357-8D43-BE77-F05A1CF17C23}" type="presOf" srcId="{2022406F-1FCD-4640-8871-FB3BCED0A4ED}" destId="{DAE01221-8253-CE46-8AC0-AA20050A60F0}" srcOrd="0" destOrd="0" presId="urn:microsoft.com/office/officeart/2005/8/layout/pyramid1"/>
    <dgm:cxn modelId="{5BC624A8-5753-A840-93EB-5E6ECBDC898A}" srcId="{BE506CB3-64E0-6149-BEE5-3DC44940DFFE}" destId="{10A14517-A1B9-8941-B912-D2F289ECCACA}" srcOrd="1" destOrd="0" parTransId="{214E1BB7-539A-8841-9CB9-8A3E9B232BB1}" sibTransId="{08DA6814-60FC-B444-BDDD-E7384204A1E7}"/>
    <dgm:cxn modelId="{AE5C27AE-7B95-4A46-A0BF-48082397F525}" type="presOf" srcId="{426C224A-A1AD-9740-B857-F39EF4E3A58A}" destId="{9111FC1D-C4ED-1844-B202-1042F6F1E790}" srcOrd="1" destOrd="0" presId="urn:microsoft.com/office/officeart/2005/8/layout/pyramid1"/>
    <dgm:cxn modelId="{02B4DED6-C23F-094C-96A0-1B621A9FA805}" type="presOf" srcId="{426C224A-A1AD-9740-B857-F39EF4E3A58A}" destId="{FF054643-7BCE-B745-87EC-FB4B3D081915}" srcOrd="0" destOrd="0" presId="urn:microsoft.com/office/officeart/2005/8/layout/pyramid1"/>
    <dgm:cxn modelId="{9C1BF2D8-DEB3-DB4D-AC09-0218D65CA156}" type="presOf" srcId="{BE506CB3-64E0-6149-BEE5-3DC44940DFFE}" destId="{91F80EF8-2D00-CD4F-B4F0-1A0F6A088DB1}" srcOrd="0" destOrd="0" presId="urn:microsoft.com/office/officeart/2005/8/layout/pyramid1"/>
    <dgm:cxn modelId="{1D6961FB-4AE1-104E-8317-B7A543BE6C3F}" srcId="{BE506CB3-64E0-6149-BEE5-3DC44940DFFE}" destId="{2022406F-1FCD-4640-8871-FB3BCED0A4ED}" srcOrd="0" destOrd="0" parTransId="{C7887A1A-1EFF-FA45-9A1A-B587B5E3570D}" sibTransId="{F536422B-39A5-5842-A73F-DC8C3A810F3B}"/>
    <dgm:cxn modelId="{63E92626-1269-924A-A210-EA169D9617A7}" type="presParOf" srcId="{91F80EF8-2D00-CD4F-B4F0-1A0F6A088DB1}" destId="{BF790619-2DA8-DF48-9DE7-8D7E288E9F42}" srcOrd="0" destOrd="0" presId="urn:microsoft.com/office/officeart/2005/8/layout/pyramid1"/>
    <dgm:cxn modelId="{0AC9912C-1A9D-6C43-8D64-73A4F4B50DF1}" type="presParOf" srcId="{BF790619-2DA8-DF48-9DE7-8D7E288E9F42}" destId="{DAE01221-8253-CE46-8AC0-AA20050A60F0}" srcOrd="0" destOrd="0" presId="urn:microsoft.com/office/officeart/2005/8/layout/pyramid1"/>
    <dgm:cxn modelId="{ED97283C-6DAA-3C43-AD91-466550467198}" type="presParOf" srcId="{BF790619-2DA8-DF48-9DE7-8D7E288E9F42}" destId="{84E20FB2-9FE4-754E-8B22-3732FE3DEED2}" srcOrd="1" destOrd="0" presId="urn:microsoft.com/office/officeart/2005/8/layout/pyramid1"/>
    <dgm:cxn modelId="{A8F21F8F-452C-3F48-8B8B-B4C0E5EB773D}" type="presParOf" srcId="{91F80EF8-2D00-CD4F-B4F0-1A0F6A088DB1}" destId="{6D1950D8-2266-794F-9BC3-91DC5DD4734C}" srcOrd="1" destOrd="0" presId="urn:microsoft.com/office/officeart/2005/8/layout/pyramid1"/>
    <dgm:cxn modelId="{AA0E807A-582E-F34E-82AC-1DEE95542A35}" type="presParOf" srcId="{6D1950D8-2266-794F-9BC3-91DC5DD4734C}" destId="{29E0D2C6-46E3-D74D-9D6B-B6519154122D}" srcOrd="0" destOrd="0" presId="urn:microsoft.com/office/officeart/2005/8/layout/pyramid1"/>
    <dgm:cxn modelId="{56508975-E306-2742-82DE-16E379E89762}" type="presParOf" srcId="{6D1950D8-2266-794F-9BC3-91DC5DD4734C}" destId="{157CDDE3-AAD2-E146-B9E1-7F6F587EFB42}" srcOrd="1" destOrd="0" presId="urn:microsoft.com/office/officeart/2005/8/layout/pyramid1"/>
    <dgm:cxn modelId="{2F94E588-3D00-4C47-AB73-7937BC080217}" type="presParOf" srcId="{91F80EF8-2D00-CD4F-B4F0-1A0F6A088DB1}" destId="{4B2E6190-4148-254F-B794-4DF57D2BD908}" srcOrd="2" destOrd="0" presId="urn:microsoft.com/office/officeart/2005/8/layout/pyramid1"/>
    <dgm:cxn modelId="{D870CFA6-2E9E-9B45-AE74-E781B85A5690}" type="presParOf" srcId="{4B2E6190-4148-254F-B794-4DF57D2BD908}" destId="{FF054643-7BCE-B745-87EC-FB4B3D081915}" srcOrd="0" destOrd="0" presId="urn:microsoft.com/office/officeart/2005/8/layout/pyramid1"/>
    <dgm:cxn modelId="{D02242CA-3F1F-354F-B676-91C00F8EE367}" type="presParOf" srcId="{4B2E6190-4148-254F-B794-4DF57D2BD908}" destId="{9111FC1D-C4ED-1844-B202-1042F6F1E79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01221-8253-CE46-8AC0-AA20050A60F0}">
      <dsp:nvSpPr>
        <dsp:cNvPr id="0" name=""/>
        <dsp:cNvSpPr/>
      </dsp:nvSpPr>
      <dsp:spPr>
        <a:xfrm>
          <a:off x="1493904" y="0"/>
          <a:ext cx="1674030" cy="1824713"/>
        </a:xfrm>
        <a:prstGeom prst="trapezoid">
          <a:avLst>
            <a:gd name="adj" fmla="val 50000"/>
          </a:avLst>
        </a:prstGeom>
        <a:gradFill rotWithShape="0">
          <a:gsLst>
            <a:gs pos="63000">
              <a:schemeClr val="accent5">
                <a:lumMod val="20000"/>
                <a:lumOff val="80000"/>
              </a:schemeClr>
            </a:gs>
            <a:gs pos="48000">
              <a:schemeClr val="accent4">
                <a:lumMod val="20000"/>
                <a:lumOff val="80000"/>
              </a:schemeClr>
            </a:gs>
            <a:gs pos="34000">
              <a:schemeClr val="accent5">
                <a:lumMod val="20000"/>
                <a:lumOff val="80000"/>
              </a:schemeClr>
            </a:gs>
            <a:gs pos="22000">
              <a:schemeClr val="accent4">
                <a:lumMod val="20000"/>
                <a:lumOff val="80000"/>
              </a:schemeClr>
            </a:gs>
            <a:gs pos="11000">
              <a:schemeClr val="accent5">
                <a:lumMod val="20000"/>
                <a:lumOff val="80000"/>
              </a:schemeClr>
            </a:gs>
            <a:gs pos="0">
              <a:schemeClr val="accent4">
                <a:lumMod val="20000"/>
                <a:lumOff val="80000"/>
              </a:schemeClr>
            </a:gs>
            <a:gs pos="80000">
              <a:schemeClr val="accent4">
                <a:lumMod val="20000"/>
                <a:lumOff val="8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0" scaled="1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>
            <a:solidFill>
              <a:sysClr val="windowText" lastClr="000000"/>
            </a:solidFill>
            <a:latin typeface="Europa" panose="02000000000000000000" pitchFamily="2" charset="77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Text" lastClr="000000"/>
              </a:solidFill>
              <a:latin typeface="Europa" panose="02000000000000000000" pitchFamily="2" charset="77"/>
            </a:rPr>
            <a:t>Evaluation</a:t>
          </a:r>
        </a:p>
      </dsp:txBody>
      <dsp:txXfrm>
        <a:off x="1493904" y="0"/>
        <a:ext cx="1674030" cy="1824713"/>
      </dsp:txXfrm>
    </dsp:sp>
    <dsp:sp modelId="{29E0D2C6-46E3-D74D-9D6B-B6519154122D}">
      <dsp:nvSpPr>
        <dsp:cNvPr id="0" name=""/>
        <dsp:cNvSpPr/>
      </dsp:nvSpPr>
      <dsp:spPr>
        <a:xfrm>
          <a:off x="1032179" y="1825231"/>
          <a:ext cx="2597480" cy="1006571"/>
        </a:xfrm>
        <a:prstGeom prst="trapezoid">
          <a:avLst>
            <a:gd name="adj" fmla="val 45871"/>
          </a:avLst>
        </a:prstGeom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5">
                <a:lumMod val="40000"/>
                <a:lumOff val="60000"/>
              </a:schemeClr>
            </a:gs>
            <a:gs pos="48000">
              <a:schemeClr val="accent4">
                <a:lumMod val="40000"/>
                <a:lumOff val="60000"/>
              </a:schemeClr>
            </a:gs>
            <a:gs pos="21000">
              <a:schemeClr val="accent5">
                <a:lumMod val="40000"/>
                <a:lumOff val="60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0" scaled="1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ysClr val="windowText" lastClr="000000"/>
              </a:solidFill>
              <a:latin typeface="Europa" panose="02000000000000000000" pitchFamily="2" charset="77"/>
            </a:rPr>
            <a:t>ML Algorithms</a:t>
          </a:r>
        </a:p>
      </dsp:txBody>
      <dsp:txXfrm>
        <a:off x="1486738" y="1825231"/>
        <a:ext cx="1688362" cy="1006571"/>
      </dsp:txXfrm>
    </dsp:sp>
    <dsp:sp modelId="{FF054643-7BCE-B745-87EC-FB4B3D081915}">
      <dsp:nvSpPr>
        <dsp:cNvPr id="0" name=""/>
        <dsp:cNvSpPr/>
      </dsp:nvSpPr>
      <dsp:spPr>
        <a:xfrm>
          <a:off x="0" y="2831285"/>
          <a:ext cx="4661839" cy="2250177"/>
        </a:xfrm>
        <a:prstGeom prst="trapezoid">
          <a:avLst>
            <a:gd name="adj" fmla="val 45871"/>
          </a:avLst>
        </a:prstGeom>
        <a:gradFill rotWithShape="0">
          <a:gsLst>
            <a:gs pos="0">
              <a:schemeClr val="accent4">
                <a:lumMod val="60000"/>
                <a:lumOff val="40000"/>
              </a:schemeClr>
            </a:gs>
            <a:gs pos="74000">
              <a:schemeClr val="accent5">
                <a:lumMod val="60000"/>
                <a:lumOff val="40000"/>
              </a:schemeClr>
            </a:gs>
            <a:gs pos="48000">
              <a:schemeClr val="accent4">
                <a:lumMod val="60000"/>
                <a:lumOff val="40000"/>
              </a:schemeClr>
            </a:gs>
            <a:gs pos="21000">
              <a:schemeClr val="accent5">
                <a:lumMod val="60000"/>
                <a:lumOff val="4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0" scaled="1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sysClr val="windowText" lastClr="000000"/>
              </a:solidFill>
              <a:latin typeface="Europa" panose="02000000000000000000" pitchFamily="2" charset="77"/>
            </a:rPr>
            <a:t>Preprocessing</a:t>
          </a:r>
          <a:endParaRPr lang="en-GB" sz="1800" kern="1200" dirty="0">
            <a:solidFill>
              <a:sysClr val="windowText" lastClr="000000"/>
            </a:solidFill>
            <a:latin typeface="Europa" panose="02000000000000000000" pitchFamily="2" charset="77"/>
          </a:endParaRPr>
        </a:p>
      </dsp:txBody>
      <dsp:txXfrm>
        <a:off x="815822" y="2831285"/>
        <a:ext cx="3030196" cy="2250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3875F-856E-844F-AE5C-B0B6870AB146}" type="datetimeFigureOut">
              <a:rPr lang="de-CH" smtClean="0"/>
              <a:t>17.04.22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92CC9-E510-1249-A89C-D735AEE1B3A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276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© </a:t>
            </a:r>
            <a:r>
              <a:rPr lang="de-CH" dirty="0" err="1"/>
              <a:t>F.Heusser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92CC9-E510-1249-A89C-D735AEE1B3A5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625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3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57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80" r:id="rId14"/>
    <p:sldLayoutId id="2147483678" r:id="rId15"/>
    <p:sldLayoutId id="214748368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14EE748-556F-3D43-B0C2-5E415427D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550FC5-BAAD-3F44-B4B6-C8248D73D5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8551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Europa" panose="02000000000000000000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8BFFE-237E-614C-B4F3-AB6F7D22FD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1" r="-7332"/>
          <a:stretch/>
        </p:blipFill>
        <p:spPr>
          <a:xfrm>
            <a:off x="-7606" y="0"/>
            <a:ext cx="981258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F2FBC2-36C4-E14D-B8E3-F9D41D804A8B}"/>
              </a:ext>
            </a:extLst>
          </p:cNvPr>
          <p:cNvSpPr/>
          <p:nvPr/>
        </p:nvSpPr>
        <p:spPr>
          <a:xfrm>
            <a:off x="5781368" y="0"/>
            <a:ext cx="6407584" cy="6858000"/>
          </a:xfrm>
          <a:prstGeom prst="rect">
            <a:avLst/>
          </a:prstGeom>
          <a:gradFill flip="none" rotWithShape="1">
            <a:gsLst>
              <a:gs pos="50000">
                <a:srgbClr val="000000"/>
              </a:gs>
              <a:gs pos="39000">
                <a:srgbClr val="000000">
                  <a:alpha val="94246"/>
                </a:srgbClr>
              </a:gs>
              <a:gs pos="29000">
                <a:srgbClr val="000000">
                  <a:alpha val="68523"/>
                </a:srgbClr>
              </a:gs>
              <a:gs pos="19000">
                <a:srgbClr val="000000">
                  <a:alpha val="40872"/>
                </a:srgbClr>
              </a:gs>
              <a:gs pos="9000">
                <a:srgbClr val="000000">
                  <a:alpha val="20907"/>
                </a:srgbClr>
              </a:gs>
              <a:gs pos="0">
                <a:schemeClr val="tx1">
                  <a:alpha val="0"/>
                </a:schemeClr>
              </a:gs>
              <a:gs pos="60000">
                <a:schemeClr val="tx1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Europa" panose="02000000000000000000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4B4D-4A61-1748-BE30-BA82525647EF}"/>
              </a:ext>
            </a:extLst>
          </p:cNvPr>
          <p:cNvSpPr txBox="1"/>
          <p:nvPr/>
        </p:nvSpPr>
        <p:spPr>
          <a:xfrm>
            <a:off x="7049729" y="2717784"/>
            <a:ext cx="5035984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ML in Finance</a:t>
            </a:r>
          </a:p>
          <a:p>
            <a:pPr algn="r"/>
            <a:endParaRPr lang="en-US" altLang="ko-KR" sz="24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Investment Strategy Predictions</a:t>
            </a:r>
          </a:p>
          <a:p>
            <a:pPr algn="r"/>
            <a:endParaRPr lang="en-GB" altLang="ko-KR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r>
              <a:rPr lang="en-GB" altLang="ko-KR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Machine Learning in Finance FS21 – UZH  </a:t>
            </a:r>
          </a:p>
          <a:p>
            <a:pPr algn="r"/>
            <a:endParaRPr lang="en-GB" altLang="ko-KR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GB" altLang="ko-KR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ko-KR" altLang="en-US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1839-E6BE-CB41-B219-1340BA2ABF0C}"/>
              </a:ext>
            </a:extLst>
          </p:cNvPr>
          <p:cNvSpPr/>
          <p:nvPr/>
        </p:nvSpPr>
        <p:spPr>
          <a:xfrm>
            <a:off x="5273279" y="6548321"/>
            <a:ext cx="6923279" cy="276999"/>
          </a:xfrm>
          <a:prstGeom prst="rect">
            <a:avLst/>
          </a:prstGeom>
          <a:gradFill flip="none" rotWithShape="1">
            <a:gsLst>
              <a:gs pos="39000">
                <a:srgbClr val="000000"/>
              </a:gs>
              <a:gs pos="53000">
                <a:srgbClr val="000000">
                  <a:alpha val="94246"/>
                </a:srgbClr>
              </a:gs>
              <a:gs pos="72000">
                <a:srgbClr val="000000">
                  <a:alpha val="68523"/>
                </a:srgbClr>
              </a:gs>
              <a:gs pos="82000">
                <a:srgbClr val="000000">
                  <a:alpha val="40872"/>
                </a:srgbClr>
              </a:gs>
              <a:gs pos="91000">
                <a:srgbClr val="000000">
                  <a:alpha val="20907"/>
                </a:srgbClr>
              </a:gs>
              <a:gs pos="100000">
                <a:schemeClr val="tx1">
                  <a:alpha val="0"/>
                </a:schemeClr>
              </a:gs>
              <a:gs pos="17000">
                <a:schemeClr val="tx1"/>
              </a:gs>
              <a:gs pos="0">
                <a:schemeClr val="tx1"/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algn="r"/>
            <a:r>
              <a:rPr lang="en-GB" altLang="ko-KR" sz="1200" dirty="0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Franziska Heusser, Philip Smidt Andersen, Timo Bischofberger, Leon </a:t>
            </a:r>
            <a:r>
              <a:rPr lang="en-GB" altLang="ko-KR" sz="1200" dirty="0" err="1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Frielingsdorf</a:t>
            </a:r>
            <a:r>
              <a:rPr lang="en-GB" altLang="ko-KR" sz="1200" dirty="0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, Matteo </a:t>
            </a:r>
            <a:r>
              <a:rPr lang="en-GB" altLang="ko-KR" sz="1200" dirty="0" err="1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Gamba</a:t>
            </a:r>
            <a:endParaRPr lang="de-CH" sz="1200" dirty="0">
              <a:solidFill>
                <a:schemeClr val="bg1">
                  <a:lumMod val="65000"/>
                </a:schemeClr>
              </a:solidFill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61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252988" y="293610"/>
            <a:ext cx="4687722" cy="5664737"/>
          </a:xfrm>
          <a:prstGeom prst="roundRect">
            <a:avLst>
              <a:gd name="adj" fmla="val 1286"/>
            </a:avLst>
          </a:prstGeom>
          <a:gradFill>
            <a:gsLst>
              <a:gs pos="79000">
                <a:schemeClr val="accent3">
                  <a:alpha val="30000"/>
                </a:schemeClr>
              </a:gs>
              <a:gs pos="52000">
                <a:schemeClr val="accent3">
                  <a:alpha val="30000"/>
                </a:schemeClr>
              </a:gs>
              <a:gs pos="26500">
                <a:srgbClr val="0F96B7">
                  <a:alpha val="30000"/>
                </a:srgbClr>
              </a:gs>
              <a:gs pos="0">
                <a:schemeClr val="accent2">
                  <a:alpha val="3000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4">
                  <a:lumMod val="20000"/>
                  <a:lumOff val="80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452279" y="1681595"/>
            <a:ext cx="4385192" cy="1118026"/>
            <a:chOff x="6102442" y="1483456"/>
            <a:chExt cx="4385192" cy="11180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948754" y="1678152"/>
              <a:ext cx="353888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2">
                      <a:lumMod val="50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Preprocessing of the Data</a:t>
              </a:r>
              <a:endParaRPr lang="ko-KR" altLang="en-US" sz="2700" b="1" dirty="0">
                <a:solidFill>
                  <a:schemeClr val="tx2">
                    <a:lumMod val="50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7030A0"/>
                  </a:solidFill>
                  <a:latin typeface="Europa" panose="02000000000000000000" pitchFamily="2" charset="77"/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rgbClr val="7030A0"/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452279" y="3221695"/>
            <a:ext cx="5508152" cy="777510"/>
            <a:chOff x="6441654" y="1483456"/>
            <a:chExt cx="5508152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72879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de-CH" altLang="ko-KR" sz="2700" b="1" dirty="0">
                  <a:solidFill>
                    <a:schemeClr val="tx2">
                      <a:lumMod val="50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 </a:t>
              </a:r>
              <a:r>
                <a:rPr lang="de-CH" altLang="ko-KR" sz="2700" b="1" dirty="0" err="1">
                  <a:solidFill>
                    <a:schemeClr val="tx2">
                      <a:lumMod val="50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Algorithms</a:t>
              </a:r>
              <a:endParaRPr lang="ko-KR" altLang="en-US" sz="2700" b="1" dirty="0">
                <a:solidFill>
                  <a:schemeClr val="tx2">
                    <a:lumMod val="50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441654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7030A0"/>
                  </a:solidFill>
                  <a:latin typeface="Europa" panose="02000000000000000000" pitchFamily="2" charset="77"/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rgbClr val="7030A0"/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452279" y="4615975"/>
            <a:ext cx="5508152" cy="777510"/>
            <a:chOff x="6666563" y="1483456"/>
            <a:chExt cx="5508152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7512875" y="1678938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2">
                      <a:lumMod val="50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Evaluation </a:t>
              </a:r>
              <a:endParaRPr lang="ko-KR" altLang="en-US" sz="2700" b="1" dirty="0">
                <a:solidFill>
                  <a:schemeClr val="tx2">
                    <a:lumMod val="50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666563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rgbClr val="7030A0"/>
                  </a:solidFill>
                  <a:latin typeface="Europa" panose="02000000000000000000" pitchFamily="2" charset="77"/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rgbClr val="7030A0"/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566579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atin typeface="Europa" panose="02000000000000000000" pitchFamily="2" charset="77"/>
                <a:cs typeface="Arial" pitchFamily="34" charset="0"/>
              </a:rPr>
              <a:t>Main Steps </a:t>
            </a:r>
            <a:endParaRPr lang="ko-KR" altLang="en-US" sz="5400" dirty="0">
              <a:latin typeface="Europa" panose="02000000000000000000" pitchFamily="2" charset="77"/>
              <a:cs typeface="Arial" pitchFamily="34" charset="0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D39F43C-6E9B-DC4E-848B-6387803ADCD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683782" y="995416"/>
            <a:ext cx="5209627" cy="5664737"/>
          </a:xfrm>
          <a:prstGeom prst="rect">
            <a:avLst/>
          </a:prstGeom>
          <a:ln w="19050">
            <a:solidFill>
              <a:schemeClr val="tx2">
                <a:lumMod val="50000"/>
              </a:schemeClr>
            </a:solidFill>
            <a:prstDash val="sysDot"/>
          </a:ln>
        </p:spPr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2D0FFFBB-EF5F-4042-8AD6-9C5E07CA3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07877"/>
              </p:ext>
            </p:extLst>
          </p:nvPr>
        </p:nvGraphicFramePr>
        <p:xfrm>
          <a:off x="5945821" y="1314520"/>
          <a:ext cx="4661840" cy="5081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Europa" panose="02000000000000000000" pitchFamily="2" charset="77"/>
              </a:rPr>
              <a:t>Preprocessing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CEDD89-FB95-4698-A951-8D667DAD61F7}"/>
              </a:ext>
            </a:extLst>
          </p:cNvPr>
          <p:cNvCxnSpPr>
            <a:cxnSpLocks/>
          </p:cNvCxnSpPr>
          <p:nvPr/>
        </p:nvCxnSpPr>
        <p:spPr>
          <a:xfrm flipV="1">
            <a:off x="981112" y="3995857"/>
            <a:ext cx="0" cy="1513209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AC6F6-116D-4971-9838-E43566A33F7B}"/>
              </a:ext>
            </a:extLst>
          </p:cNvPr>
          <p:cNvCxnSpPr>
            <a:cxnSpLocks/>
          </p:cNvCxnSpPr>
          <p:nvPr/>
        </p:nvCxnSpPr>
        <p:spPr>
          <a:xfrm flipV="1">
            <a:off x="3301544" y="2347176"/>
            <a:ext cx="14075" cy="2562372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A7DE9A-E02E-4428-88E9-F0BCCAB02C1D}"/>
              </a:ext>
            </a:extLst>
          </p:cNvPr>
          <p:cNvCxnSpPr>
            <a:cxnSpLocks/>
          </p:cNvCxnSpPr>
          <p:nvPr/>
        </p:nvCxnSpPr>
        <p:spPr>
          <a:xfrm flipV="1">
            <a:off x="5621976" y="2727310"/>
            <a:ext cx="11363" cy="1492611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486CC-CA76-4B10-B129-8499FDEA5FEA}"/>
              </a:ext>
            </a:extLst>
          </p:cNvPr>
          <p:cNvCxnSpPr>
            <a:cxnSpLocks/>
          </p:cNvCxnSpPr>
          <p:nvPr/>
        </p:nvCxnSpPr>
        <p:spPr>
          <a:xfrm flipV="1">
            <a:off x="7949108" y="2395690"/>
            <a:ext cx="0" cy="12068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0C365D8F-B51C-4EA5-AE51-77287C3CAC89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8524-0A4C-4E1C-9513-B1BD35631E5C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AE00-43F8-43C3-A3AA-0919566D1751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E5775-A6BE-48EC-9AE3-DD1B8EB71F14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B38F-1896-40FA-8156-C3F7EFC2A617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B46152-1512-46A0-AED5-FF1369FF6B36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1113231" y="4021470"/>
            <a:ext cx="2140963" cy="1266517"/>
            <a:chOff x="4963203" y="1565782"/>
            <a:chExt cx="1471394" cy="12665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Load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Merge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Look at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Training - Test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split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963203" y="1565782"/>
              <a:ext cx="14713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Loading &amp; Merging Data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D3E5F9-202C-473B-9C85-C4BAE0E9A712}"/>
              </a:ext>
            </a:extLst>
          </p:cNvPr>
          <p:cNvGrpSpPr/>
          <p:nvPr/>
        </p:nvGrpSpPr>
        <p:grpSpPr>
          <a:xfrm>
            <a:off x="3417523" y="2328126"/>
            <a:ext cx="2014489" cy="2367054"/>
            <a:chOff x="4956052" y="1642690"/>
            <a:chExt cx="1384474" cy="23670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56744-058B-4CD2-B945-7DFF205FD76A}"/>
                </a:ext>
              </a:extLst>
            </p:cNvPr>
            <p:cNvSpPr txBox="1"/>
            <p:nvPr/>
          </p:nvSpPr>
          <p:spPr>
            <a:xfrm>
              <a:off x="4965552" y="2070752"/>
              <a:ext cx="137497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Visualise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missing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and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null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values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Drop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columns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where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&gt; 20%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missies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Drop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columns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where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&gt; 30% null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values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Drop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column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where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stdev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= 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Impute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NaN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(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Iterative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Imputer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E8A56-B8EA-4DE1-B294-EAB2B1FDEC14}"/>
                </a:ext>
              </a:extLst>
            </p:cNvPr>
            <p:cNvSpPr txBox="1"/>
            <p:nvPr/>
          </p:nvSpPr>
          <p:spPr>
            <a:xfrm>
              <a:off x="4956052" y="1642690"/>
              <a:ext cx="1374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Missing Values &amp; Null Values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CEA-F2CB-40FC-BFE8-69F82778871B}"/>
              </a:ext>
            </a:extLst>
          </p:cNvPr>
          <p:cNvGrpSpPr/>
          <p:nvPr/>
        </p:nvGrpSpPr>
        <p:grpSpPr>
          <a:xfrm>
            <a:off x="5794452" y="2772739"/>
            <a:ext cx="2000666" cy="1096075"/>
            <a:chOff x="4965552" y="1736224"/>
            <a:chExt cx="1374974" cy="1096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1637843-EC4F-4850-8DCD-76D9B5A7614B}"/>
                    </a:ext>
                  </a:extLst>
                </p:cNvPr>
                <p:cNvSpPr txBox="1"/>
                <p:nvPr/>
              </p:nvSpPr>
              <p:spPr>
                <a:xfrm>
                  <a:off x="4965552" y="2001302"/>
                  <a:ext cx="137497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Standardise </a:t>
                  </a: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data</a:t>
                  </a:r>
                  <a:endParaRPr lang="de-CH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i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Mahalonobis</a:t>
                  </a: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de-CH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Remove </a:t>
                  </a: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outliers</a:t>
                  </a:r>
                  <a:endParaRPr lang="de-CH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(Re-)</a:t>
                  </a: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Impute</a:t>
                  </a: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 </a:t>
                  </a: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NaN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1637843-EC4F-4850-8DCD-76D9B5A76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552" y="2001302"/>
                  <a:ext cx="1374974" cy="830997"/>
                </a:xfrm>
                <a:prstGeom prst="rect">
                  <a:avLst/>
                </a:prstGeom>
                <a:blipFill>
                  <a:blip r:embed="rId2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AB37D3-FFD6-4670-A108-58560521A2F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Outliers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494AF-B876-4718-83BE-12821BF6DF24}"/>
              </a:ext>
            </a:extLst>
          </p:cNvPr>
          <p:cNvGrpSpPr/>
          <p:nvPr/>
        </p:nvGrpSpPr>
        <p:grpSpPr>
          <a:xfrm>
            <a:off x="8114884" y="2496876"/>
            <a:ext cx="2000666" cy="726743"/>
            <a:chOff x="4965552" y="1736224"/>
            <a:chExt cx="1374974" cy="7267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1B0A52-75F2-4AEB-A571-E19EF68648AD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Feature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Selection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using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Random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Forest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DD5444-D5D0-4D54-988D-E267209DDCCA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Feature Selection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28" name="Arc 59">
            <a:extLst>
              <a:ext uri="{FF2B5EF4-FFF2-40B4-BE49-F238E27FC236}">
                <a16:creationId xmlns:a16="http://schemas.microsoft.com/office/drawing/2014/main" id="{62280B5C-AB49-4696-8C67-E38EC738001F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FEA9DA39-09F0-484A-A419-03A10F52A4EA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Europa" panose="02000000000000000000" pitchFamily="2" charset="77"/>
              </a:rPr>
              <a:t>ML Algorithms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CEDD89-FB95-4698-A951-8D667DAD61F7}"/>
              </a:ext>
            </a:extLst>
          </p:cNvPr>
          <p:cNvCxnSpPr>
            <a:cxnSpLocks/>
          </p:cNvCxnSpPr>
          <p:nvPr/>
        </p:nvCxnSpPr>
        <p:spPr>
          <a:xfrm flipV="1">
            <a:off x="981112" y="3680464"/>
            <a:ext cx="0" cy="1828602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3AC6F6-116D-4971-9838-E43566A33F7B}"/>
              </a:ext>
            </a:extLst>
          </p:cNvPr>
          <p:cNvCxnSpPr>
            <a:cxnSpLocks/>
          </p:cNvCxnSpPr>
          <p:nvPr/>
        </p:nvCxnSpPr>
        <p:spPr>
          <a:xfrm flipV="1">
            <a:off x="3305844" y="3098500"/>
            <a:ext cx="0" cy="1934873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A7DE9A-E02E-4428-88E9-F0BCCAB02C1D}"/>
              </a:ext>
            </a:extLst>
          </p:cNvPr>
          <p:cNvCxnSpPr>
            <a:cxnSpLocks/>
          </p:cNvCxnSpPr>
          <p:nvPr/>
        </p:nvCxnSpPr>
        <p:spPr>
          <a:xfrm flipV="1">
            <a:off x="5621976" y="2890148"/>
            <a:ext cx="11363" cy="1332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486CC-CA76-4B10-B129-8499FDEA5FEA}"/>
              </a:ext>
            </a:extLst>
          </p:cNvPr>
          <p:cNvCxnSpPr>
            <a:cxnSpLocks/>
          </p:cNvCxnSpPr>
          <p:nvPr/>
        </p:nvCxnSpPr>
        <p:spPr>
          <a:xfrm flipV="1">
            <a:off x="7949108" y="2395690"/>
            <a:ext cx="0" cy="12068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0C365D8F-B51C-4EA5-AE51-77287C3CAC89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8524-0A4C-4E1C-9513-B1BD35631E5C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AE00-43F8-43C3-A3AA-0919566D1751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E5775-A6BE-48EC-9AE3-DD1B8EB71F14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B38F-1896-40FA-8156-C3F7EFC2A617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B46152-1512-46A0-AED5-FF1369FF6B36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F7DAB2-4D7F-4052-993B-B9E880C8FCB3}"/>
              </a:ext>
            </a:extLst>
          </p:cNvPr>
          <p:cNvGrpSpPr/>
          <p:nvPr/>
        </p:nvGrpSpPr>
        <p:grpSpPr>
          <a:xfrm>
            <a:off x="1089593" y="3642364"/>
            <a:ext cx="2140963" cy="1670510"/>
            <a:chOff x="4952665" y="1715787"/>
            <a:chExt cx="1471394" cy="16705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2FABD8-8437-483C-A209-7358C76DD032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Algorithms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learned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in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class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(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Logistic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Regression, Random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Forest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, Support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Vector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Machines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Simple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Neural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Network (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MLP </a:t>
              </a: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Classifier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208D6-BE11-4807-811F-CAEC097A7206}"/>
                </a:ext>
              </a:extLst>
            </p:cNvPr>
            <p:cNvSpPr txBox="1"/>
            <p:nvPr/>
          </p:nvSpPr>
          <p:spPr>
            <a:xfrm>
              <a:off x="4952665" y="1715787"/>
              <a:ext cx="1471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Algorithm Selection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D3E5F9-202C-473B-9C85-C4BAE0E9A712}"/>
              </a:ext>
            </a:extLst>
          </p:cNvPr>
          <p:cNvGrpSpPr/>
          <p:nvPr/>
        </p:nvGrpSpPr>
        <p:grpSpPr>
          <a:xfrm>
            <a:off x="3398441" y="3191214"/>
            <a:ext cx="2045700" cy="1499273"/>
            <a:chOff x="4934602" y="1771808"/>
            <a:chExt cx="1405924" cy="14992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56744-058B-4CD2-B945-7DFF205FD76A}"/>
                </a:ext>
              </a:extLst>
            </p:cNvPr>
            <p:cNvSpPr txBox="1"/>
            <p:nvPr/>
          </p:nvSpPr>
          <p:spPr>
            <a:xfrm>
              <a:off x="4965552" y="2070752"/>
              <a:ext cx="13749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Skicit-learn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Pipeline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for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the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function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Parameters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for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Hyperparameter Tuning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Grid</a:t>
              </a:r>
              <a:r>
                <a:rPr lang="de-CH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Search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- Cross Validation</a:t>
              </a:r>
              <a:endParaRPr lang="ko-KR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E8A56-B8EA-4DE1-B294-EAB2B1FDEC14}"/>
                </a:ext>
              </a:extLst>
            </p:cNvPr>
            <p:cNvSpPr txBox="1"/>
            <p:nvPr/>
          </p:nvSpPr>
          <p:spPr>
            <a:xfrm>
              <a:off x="4934602" y="1771808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Function Definition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CEA-F2CB-40FC-BFE8-69F82778871B}"/>
              </a:ext>
            </a:extLst>
          </p:cNvPr>
          <p:cNvGrpSpPr/>
          <p:nvPr/>
        </p:nvGrpSpPr>
        <p:grpSpPr>
          <a:xfrm>
            <a:off x="5681341" y="2959984"/>
            <a:ext cx="2000666" cy="911409"/>
            <a:chOff x="4965552" y="1736224"/>
            <a:chExt cx="1374974" cy="9114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637843-EC4F-4850-8DCD-76D9B5A7614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Train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model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on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training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de-C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Test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model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on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test</a:t>
              </a:r>
              <a:r>
                <a:rPr lang="de-C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data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AB37D3-FFD6-4670-A108-58560521A2F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Function</a:t>
              </a:r>
              <a:r>
                <a:rPr lang="de-CH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</a:t>
              </a:r>
              <a:r>
                <a:rPr lang="de-CH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Execution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6494AF-B876-4718-83BE-12821BF6DF24}"/>
              </a:ext>
            </a:extLst>
          </p:cNvPr>
          <p:cNvGrpSpPr/>
          <p:nvPr/>
        </p:nvGrpSpPr>
        <p:grpSpPr>
          <a:xfrm>
            <a:off x="7978060" y="2411457"/>
            <a:ext cx="2000666" cy="911409"/>
            <a:chOff x="4965552" y="1736224"/>
            <a:chExt cx="1374974" cy="9114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1B0A52-75F2-4AEB-A571-E19EF68648AD}"/>
                    </a:ext>
                  </a:extLst>
                </p:cNvPr>
                <p:cNvSpPr txBox="1"/>
                <p:nvPr/>
              </p:nvSpPr>
              <p:spPr>
                <a:xfrm>
                  <a:off x="4965552" y="2001302"/>
                  <a:ext cx="137497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Accuracy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de-CH" altLang="ko-K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- Score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de-CH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Confusion</a:t>
                  </a:r>
                  <a:r>
                    <a:rPr lang="de-CH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Europa" panose="02000000000000000000" pitchFamily="2" charset="77"/>
                      <a:cs typeface="Arial" pitchFamily="34" charset="0"/>
                    </a:rPr>
                    <a:t> Matrix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uropa" panose="02000000000000000000" pitchFamily="2" charset="77"/>
                    <a:cs typeface="Arial" pitchFamily="34" charset="0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F1B0A52-75F2-4AEB-A571-E19EF6864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552" y="2001302"/>
                  <a:ext cx="1374974" cy="646331"/>
                </a:xfrm>
                <a:prstGeom prst="rect">
                  <a:avLst/>
                </a:prstGeom>
                <a:blipFill>
                  <a:blip r:embed="rId2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DD5444-D5D0-4D54-988D-E267209DDCCA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Evaluation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28" name="Arc 59">
            <a:extLst>
              <a:ext uri="{FF2B5EF4-FFF2-40B4-BE49-F238E27FC236}">
                <a16:creationId xmlns:a16="http://schemas.microsoft.com/office/drawing/2014/main" id="{62280B5C-AB49-4696-8C67-E38EC738001F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FEA9DA39-09F0-484A-A419-03A10F52A4EA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411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Europa" panose="02000000000000000000" pitchFamily="2" charset="77"/>
              </a:rPr>
              <a:t>Accuracy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37D12-4D50-4312-9DD0-EEC955319A88}"/>
              </a:ext>
            </a:extLst>
          </p:cNvPr>
          <p:cNvSpPr/>
          <p:nvPr/>
        </p:nvSpPr>
        <p:spPr>
          <a:xfrm>
            <a:off x="1162884" y="4065017"/>
            <a:ext cx="2088000" cy="221271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88F15A-711E-46FC-A62D-4C7E534A009E}"/>
              </a:ext>
            </a:extLst>
          </p:cNvPr>
          <p:cNvGrpSpPr/>
          <p:nvPr/>
        </p:nvGrpSpPr>
        <p:grpSpPr>
          <a:xfrm>
            <a:off x="1184787" y="4205063"/>
            <a:ext cx="2065389" cy="584775"/>
            <a:chOff x="512307" y="4843642"/>
            <a:chExt cx="2065389" cy="5847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9F976C-97B6-463C-8F0C-55F91232C8C5}"/>
                </a:ext>
              </a:extLst>
            </p:cNvPr>
            <p:cNvSpPr/>
            <p:nvPr/>
          </p:nvSpPr>
          <p:spPr>
            <a:xfrm>
              <a:off x="867339" y="5069679"/>
              <a:ext cx="13681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5DA47-DF40-4AC7-A14A-384FED3D95C4}"/>
                </a:ext>
              </a:extLst>
            </p:cNvPr>
            <p:cNvSpPr txBox="1"/>
            <p:nvPr/>
          </p:nvSpPr>
          <p:spPr>
            <a:xfrm>
              <a:off x="512307" y="4843642"/>
              <a:ext cx="2065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Logistic Regression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de-C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C3A2BF-F4DE-4CFB-85A8-B5B5CB84E11E}"/>
              </a:ext>
            </a:extLst>
          </p:cNvPr>
          <p:cNvSpPr/>
          <p:nvPr/>
        </p:nvSpPr>
        <p:spPr>
          <a:xfrm>
            <a:off x="3919844" y="4081033"/>
            <a:ext cx="2088000" cy="221271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49F4E2-62CE-4F86-8659-6E5FF80BE0B7}"/>
              </a:ext>
            </a:extLst>
          </p:cNvPr>
          <p:cNvGrpSpPr/>
          <p:nvPr/>
        </p:nvGrpSpPr>
        <p:grpSpPr>
          <a:xfrm>
            <a:off x="4129793" y="4194469"/>
            <a:ext cx="1682866" cy="564591"/>
            <a:chOff x="710691" y="4843642"/>
            <a:chExt cx="1682866" cy="5645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D86D05-C243-4945-826C-AB21FE4E6A2A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BC5753-63AC-46D5-B29B-5E86FCF888D3}"/>
                </a:ext>
              </a:extLst>
            </p:cNvPr>
            <p:cNvSpPr txBox="1"/>
            <p:nvPr/>
          </p:nvSpPr>
          <p:spPr>
            <a:xfrm>
              <a:off x="710691" y="4843642"/>
              <a:ext cx="1682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Random Forest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40655-1F1A-4728-A412-67625345F15A}"/>
              </a:ext>
            </a:extLst>
          </p:cNvPr>
          <p:cNvSpPr/>
          <p:nvPr/>
        </p:nvSpPr>
        <p:spPr>
          <a:xfrm>
            <a:off x="6676804" y="4065017"/>
            <a:ext cx="2088000" cy="221271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BB1BEC-660E-4C6C-8A83-15F993A1A2D9}"/>
              </a:ext>
            </a:extLst>
          </p:cNvPr>
          <p:cNvGrpSpPr/>
          <p:nvPr/>
        </p:nvGrpSpPr>
        <p:grpSpPr>
          <a:xfrm>
            <a:off x="6676803" y="4080508"/>
            <a:ext cx="2088001" cy="830997"/>
            <a:chOff x="507414" y="4843642"/>
            <a:chExt cx="2088001" cy="8309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DE61-C764-4926-AD8C-B39B911859BA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40B4B1-F9B4-48BD-9A5F-50DE4314B51D}"/>
                </a:ext>
              </a:extLst>
            </p:cNvPr>
            <p:cNvSpPr txBox="1"/>
            <p:nvPr/>
          </p:nvSpPr>
          <p:spPr>
            <a:xfrm>
              <a:off x="507414" y="4843642"/>
              <a:ext cx="2088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Support Vector Machines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63E5E-9753-4D12-8A37-A2E5D0BEA858}"/>
              </a:ext>
            </a:extLst>
          </p:cNvPr>
          <p:cNvSpPr/>
          <p:nvPr/>
        </p:nvSpPr>
        <p:spPr>
          <a:xfrm>
            <a:off x="9433765" y="4065017"/>
            <a:ext cx="2088000" cy="221271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7D91-AD21-49F8-BA76-A252D598C1C5}"/>
              </a:ext>
            </a:extLst>
          </p:cNvPr>
          <p:cNvGrpSpPr/>
          <p:nvPr/>
        </p:nvGrpSpPr>
        <p:grpSpPr>
          <a:xfrm>
            <a:off x="9441145" y="4194469"/>
            <a:ext cx="2088000" cy="564591"/>
            <a:chOff x="507414" y="4843642"/>
            <a:chExt cx="2088000" cy="5645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0211EE-2AEB-48F3-B58C-30C6FECC0DDB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79F23-7E2B-44EE-8290-880E4093A0B2}"/>
                </a:ext>
              </a:extLst>
            </p:cNvPr>
            <p:cNvSpPr txBox="1"/>
            <p:nvPr/>
          </p:nvSpPr>
          <p:spPr>
            <a:xfrm>
              <a:off x="507414" y="4843642"/>
              <a:ext cx="208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MLP Classifier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F5E8B-26F0-429E-862B-16CBA008251C}"/>
              </a:ext>
            </a:extLst>
          </p:cNvPr>
          <p:cNvCxnSpPr/>
          <p:nvPr/>
        </p:nvCxnSpPr>
        <p:spPr>
          <a:xfrm>
            <a:off x="3408242" y="4354359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1E60C-7F26-4C11-9673-5CEEAA69D427}"/>
              </a:ext>
            </a:extLst>
          </p:cNvPr>
          <p:cNvCxnSpPr/>
          <p:nvPr/>
        </p:nvCxnSpPr>
        <p:spPr>
          <a:xfrm>
            <a:off x="6165202" y="4354359"/>
            <a:ext cx="35424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0DEA1E-EF28-4384-8014-D3679E8F2565}"/>
              </a:ext>
            </a:extLst>
          </p:cNvPr>
          <p:cNvCxnSpPr/>
          <p:nvPr/>
        </p:nvCxnSpPr>
        <p:spPr>
          <a:xfrm>
            <a:off x="8922162" y="4354359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Chart 16">
            <a:extLst>
              <a:ext uri="{FF2B5EF4-FFF2-40B4-BE49-F238E27FC236}">
                <a16:creationId xmlns:a16="http://schemas.microsoft.com/office/drawing/2014/main" id="{2F090A4F-9540-4D4B-83BE-5F06115B7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237620"/>
              </p:ext>
            </p:extLst>
          </p:nvPr>
        </p:nvGraphicFramePr>
        <p:xfrm>
          <a:off x="896816" y="1289793"/>
          <a:ext cx="10410093" cy="249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B0ADA752-9F80-FF40-899D-262BA0FBA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210940"/>
              </p:ext>
            </p:extLst>
          </p:nvPr>
        </p:nvGraphicFramePr>
        <p:xfrm>
          <a:off x="416230" y="4695851"/>
          <a:ext cx="113300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446">
                  <a:extLst>
                    <a:ext uri="{9D8B030D-6E8A-4147-A177-3AD203B41FA5}">
                      <a16:colId xmlns:a16="http://schemas.microsoft.com/office/drawing/2014/main" val="373146235"/>
                    </a:ext>
                  </a:extLst>
                </a:gridCol>
                <a:gridCol w="2079523">
                  <a:extLst>
                    <a:ext uri="{9D8B030D-6E8A-4147-A177-3AD203B41FA5}">
                      <a16:colId xmlns:a16="http://schemas.microsoft.com/office/drawing/2014/main" val="509540670"/>
                    </a:ext>
                  </a:extLst>
                </a:gridCol>
                <a:gridCol w="693175">
                  <a:extLst>
                    <a:ext uri="{9D8B030D-6E8A-4147-A177-3AD203B41FA5}">
                      <a16:colId xmlns:a16="http://schemas.microsoft.com/office/drawing/2014/main" val="846350301"/>
                    </a:ext>
                  </a:extLst>
                </a:gridCol>
                <a:gridCol w="2064773">
                  <a:extLst>
                    <a:ext uri="{9D8B030D-6E8A-4147-A177-3AD203B41FA5}">
                      <a16:colId xmlns:a16="http://schemas.microsoft.com/office/drawing/2014/main" val="96953658"/>
                    </a:ext>
                  </a:extLst>
                </a:gridCol>
                <a:gridCol w="663679">
                  <a:extLst>
                    <a:ext uri="{9D8B030D-6E8A-4147-A177-3AD203B41FA5}">
                      <a16:colId xmlns:a16="http://schemas.microsoft.com/office/drawing/2014/main" val="2646756528"/>
                    </a:ext>
                  </a:extLst>
                </a:gridCol>
                <a:gridCol w="2079521">
                  <a:extLst>
                    <a:ext uri="{9D8B030D-6E8A-4147-A177-3AD203B41FA5}">
                      <a16:colId xmlns:a16="http://schemas.microsoft.com/office/drawing/2014/main" val="1165932206"/>
                    </a:ext>
                  </a:extLst>
                </a:gridCol>
                <a:gridCol w="678429">
                  <a:extLst>
                    <a:ext uri="{9D8B030D-6E8A-4147-A177-3AD203B41FA5}">
                      <a16:colId xmlns:a16="http://schemas.microsoft.com/office/drawing/2014/main" val="2254671123"/>
                    </a:ext>
                  </a:extLst>
                </a:gridCol>
                <a:gridCol w="2079519">
                  <a:extLst>
                    <a:ext uri="{9D8B030D-6E8A-4147-A177-3AD203B41FA5}">
                      <a16:colId xmlns:a16="http://schemas.microsoft.com/office/drawing/2014/main" val="1337054474"/>
                    </a:ext>
                  </a:extLst>
                </a:gridCol>
                <a:gridCol w="235979">
                  <a:extLst>
                    <a:ext uri="{9D8B030D-6E8A-4147-A177-3AD203B41FA5}">
                      <a16:colId xmlns:a16="http://schemas.microsoft.com/office/drawing/2014/main" val="1276068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I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0.598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0.559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0.559</a:t>
                      </a:r>
                      <a:endParaRPr lang="de-CH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9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0.507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20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0.557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0.370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2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0.486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7766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54B3F525-8CEF-8443-AD23-8F370A91136E}"/>
              </a:ext>
            </a:extLst>
          </p:cNvPr>
          <p:cNvSpPr txBox="1"/>
          <p:nvPr/>
        </p:nvSpPr>
        <p:spPr>
          <a:xfrm>
            <a:off x="391622" y="6404302"/>
            <a:ext cx="37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Europa" panose="02000000000000000000" pitchFamily="2" charset="77"/>
              </a:rPr>
              <a:t>I = </a:t>
            </a:r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       B = Balanced</a:t>
            </a:r>
          </a:p>
        </p:txBody>
      </p: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06381AD-4C2B-4745-99B1-0BBCE6131A7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CH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Europa" panose="02000000000000000000" pitchFamily="2" charset="77"/>
                  </a:rPr>
                  <a:t>- Score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06381AD-4C2B-4745-99B1-0BBCE6131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41379" b="-5689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BB37D12-4D50-4312-9DD0-EEC955319A88}"/>
              </a:ext>
            </a:extLst>
          </p:cNvPr>
          <p:cNvSpPr/>
          <p:nvPr/>
        </p:nvSpPr>
        <p:spPr>
          <a:xfrm>
            <a:off x="1162884" y="4065017"/>
            <a:ext cx="2088000" cy="221271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88F15A-711E-46FC-A62D-4C7E534A009E}"/>
              </a:ext>
            </a:extLst>
          </p:cNvPr>
          <p:cNvGrpSpPr/>
          <p:nvPr/>
        </p:nvGrpSpPr>
        <p:grpSpPr>
          <a:xfrm>
            <a:off x="1184787" y="4205063"/>
            <a:ext cx="2065389" cy="584775"/>
            <a:chOff x="512307" y="4843642"/>
            <a:chExt cx="2065389" cy="5847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9F976C-97B6-463C-8F0C-55F91232C8C5}"/>
                </a:ext>
              </a:extLst>
            </p:cNvPr>
            <p:cNvSpPr/>
            <p:nvPr/>
          </p:nvSpPr>
          <p:spPr>
            <a:xfrm>
              <a:off x="867339" y="5069679"/>
              <a:ext cx="13681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5DA47-DF40-4AC7-A14A-384FED3D95C4}"/>
                </a:ext>
              </a:extLst>
            </p:cNvPr>
            <p:cNvSpPr txBox="1"/>
            <p:nvPr/>
          </p:nvSpPr>
          <p:spPr>
            <a:xfrm>
              <a:off x="512307" y="4843642"/>
              <a:ext cx="2065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Logistic Regression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de-CH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C3A2BF-F4DE-4CFB-85A8-B5B5CB84E11E}"/>
              </a:ext>
            </a:extLst>
          </p:cNvPr>
          <p:cNvSpPr/>
          <p:nvPr/>
        </p:nvSpPr>
        <p:spPr>
          <a:xfrm>
            <a:off x="3919844" y="4081033"/>
            <a:ext cx="2088000" cy="221271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49F4E2-62CE-4F86-8659-6E5FF80BE0B7}"/>
              </a:ext>
            </a:extLst>
          </p:cNvPr>
          <p:cNvGrpSpPr/>
          <p:nvPr/>
        </p:nvGrpSpPr>
        <p:grpSpPr>
          <a:xfrm>
            <a:off x="4129793" y="4194469"/>
            <a:ext cx="1682866" cy="564591"/>
            <a:chOff x="710691" y="4843642"/>
            <a:chExt cx="1682866" cy="5645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D86D05-C243-4945-826C-AB21FE4E6A2A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BC5753-63AC-46D5-B29B-5E86FCF888D3}"/>
                </a:ext>
              </a:extLst>
            </p:cNvPr>
            <p:cNvSpPr txBox="1"/>
            <p:nvPr/>
          </p:nvSpPr>
          <p:spPr>
            <a:xfrm>
              <a:off x="710691" y="4843642"/>
              <a:ext cx="1682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Random Forest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40655-1F1A-4728-A412-67625345F15A}"/>
              </a:ext>
            </a:extLst>
          </p:cNvPr>
          <p:cNvSpPr/>
          <p:nvPr/>
        </p:nvSpPr>
        <p:spPr>
          <a:xfrm>
            <a:off x="6676804" y="4065017"/>
            <a:ext cx="2088000" cy="221271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BB1BEC-660E-4C6C-8A83-15F993A1A2D9}"/>
              </a:ext>
            </a:extLst>
          </p:cNvPr>
          <p:cNvGrpSpPr/>
          <p:nvPr/>
        </p:nvGrpSpPr>
        <p:grpSpPr>
          <a:xfrm>
            <a:off x="6676803" y="4080508"/>
            <a:ext cx="2088001" cy="830997"/>
            <a:chOff x="507414" y="4843642"/>
            <a:chExt cx="2088001" cy="8309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DE61-C764-4926-AD8C-B39B911859BA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40B4B1-F9B4-48BD-9A5F-50DE4314B51D}"/>
                </a:ext>
              </a:extLst>
            </p:cNvPr>
            <p:cNvSpPr txBox="1"/>
            <p:nvPr/>
          </p:nvSpPr>
          <p:spPr>
            <a:xfrm>
              <a:off x="507414" y="4843642"/>
              <a:ext cx="2088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Support Vector Machines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63E5E-9753-4D12-8A37-A2E5D0BEA858}"/>
              </a:ext>
            </a:extLst>
          </p:cNvPr>
          <p:cNvSpPr/>
          <p:nvPr/>
        </p:nvSpPr>
        <p:spPr>
          <a:xfrm>
            <a:off x="9433765" y="4065017"/>
            <a:ext cx="2088000" cy="221271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7D91-AD21-49F8-BA76-A252D598C1C5}"/>
              </a:ext>
            </a:extLst>
          </p:cNvPr>
          <p:cNvGrpSpPr/>
          <p:nvPr/>
        </p:nvGrpSpPr>
        <p:grpSpPr>
          <a:xfrm>
            <a:off x="9441145" y="4194469"/>
            <a:ext cx="2088000" cy="564591"/>
            <a:chOff x="507414" y="4843642"/>
            <a:chExt cx="2088000" cy="5645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0211EE-2AEB-48F3-B58C-30C6FECC0DDB}"/>
                </a:ext>
              </a:extLst>
            </p:cNvPr>
            <p:cNvSpPr/>
            <p:nvPr/>
          </p:nvSpPr>
          <p:spPr>
            <a:xfrm>
              <a:off x="867339" y="5069679"/>
              <a:ext cx="13681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79F23-7E2B-44EE-8290-880E4093A0B2}"/>
                </a:ext>
              </a:extLst>
            </p:cNvPr>
            <p:cNvSpPr txBox="1"/>
            <p:nvPr/>
          </p:nvSpPr>
          <p:spPr>
            <a:xfrm>
              <a:off x="507414" y="4843642"/>
              <a:ext cx="208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MLP Classifier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F5E8B-26F0-429E-862B-16CBA008251C}"/>
              </a:ext>
            </a:extLst>
          </p:cNvPr>
          <p:cNvCxnSpPr/>
          <p:nvPr/>
        </p:nvCxnSpPr>
        <p:spPr>
          <a:xfrm>
            <a:off x="3408242" y="4354359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1E60C-7F26-4C11-9673-5CEEAA69D427}"/>
              </a:ext>
            </a:extLst>
          </p:cNvPr>
          <p:cNvCxnSpPr/>
          <p:nvPr/>
        </p:nvCxnSpPr>
        <p:spPr>
          <a:xfrm>
            <a:off x="6165202" y="4354359"/>
            <a:ext cx="35424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0DEA1E-EF28-4384-8014-D3679E8F2565}"/>
              </a:ext>
            </a:extLst>
          </p:cNvPr>
          <p:cNvCxnSpPr/>
          <p:nvPr/>
        </p:nvCxnSpPr>
        <p:spPr>
          <a:xfrm>
            <a:off x="8922162" y="4354359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Chart 16">
            <a:extLst>
              <a:ext uri="{FF2B5EF4-FFF2-40B4-BE49-F238E27FC236}">
                <a16:creationId xmlns:a16="http://schemas.microsoft.com/office/drawing/2014/main" id="{2F090A4F-9540-4D4B-83BE-5F06115B7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290549"/>
              </p:ext>
            </p:extLst>
          </p:nvPr>
        </p:nvGraphicFramePr>
        <p:xfrm>
          <a:off x="896816" y="1289793"/>
          <a:ext cx="10410093" cy="249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B0ADA752-9F80-FF40-899D-262BA0FBA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51280"/>
              </p:ext>
            </p:extLst>
          </p:nvPr>
        </p:nvGraphicFramePr>
        <p:xfrm>
          <a:off x="416230" y="4695851"/>
          <a:ext cx="113300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446">
                  <a:extLst>
                    <a:ext uri="{9D8B030D-6E8A-4147-A177-3AD203B41FA5}">
                      <a16:colId xmlns:a16="http://schemas.microsoft.com/office/drawing/2014/main" val="373146235"/>
                    </a:ext>
                  </a:extLst>
                </a:gridCol>
                <a:gridCol w="2079523">
                  <a:extLst>
                    <a:ext uri="{9D8B030D-6E8A-4147-A177-3AD203B41FA5}">
                      <a16:colId xmlns:a16="http://schemas.microsoft.com/office/drawing/2014/main" val="509540670"/>
                    </a:ext>
                  </a:extLst>
                </a:gridCol>
                <a:gridCol w="693175">
                  <a:extLst>
                    <a:ext uri="{9D8B030D-6E8A-4147-A177-3AD203B41FA5}">
                      <a16:colId xmlns:a16="http://schemas.microsoft.com/office/drawing/2014/main" val="846350301"/>
                    </a:ext>
                  </a:extLst>
                </a:gridCol>
                <a:gridCol w="2064773">
                  <a:extLst>
                    <a:ext uri="{9D8B030D-6E8A-4147-A177-3AD203B41FA5}">
                      <a16:colId xmlns:a16="http://schemas.microsoft.com/office/drawing/2014/main" val="96953658"/>
                    </a:ext>
                  </a:extLst>
                </a:gridCol>
                <a:gridCol w="663679">
                  <a:extLst>
                    <a:ext uri="{9D8B030D-6E8A-4147-A177-3AD203B41FA5}">
                      <a16:colId xmlns:a16="http://schemas.microsoft.com/office/drawing/2014/main" val="2646756528"/>
                    </a:ext>
                  </a:extLst>
                </a:gridCol>
                <a:gridCol w="2079521">
                  <a:extLst>
                    <a:ext uri="{9D8B030D-6E8A-4147-A177-3AD203B41FA5}">
                      <a16:colId xmlns:a16="http://schemas.microsoft.com/office/drawing/2014/main" val="1165932206"/>
                    </a:ext>
                  </a:extLst>
                </a:gridCol>
                <a:gridCol w="678429">
                  <a:extLst>
                    <a:ext uri="{9D8B030D-6E8A-4147-A177-3AD203B41FA5}">
                      <a16:colId xmlns:a16="http://schemas.microsoft.com/office/drawing/2014/main" val="2254671123"/>
                    </a:ext>
                  </a:extLst>
                </a:gridCol>
                <a:gridCol w="2079519">
                  <a:extLst>
                    <a:ext uri="{9D8B030D-6E8A-4147-A177-3AD203B41FA5}">
                      <a16:colId xmlns:a16="http://schemas.microsoft.com/office/drawing/2014/main" val="1337054474"/>
                    </a:ext>
                  </a:extLst>
                </a:gridCol>
                <a:gridCol w="235979">
                  <a:extLst>
                    <a:ext uri="{9D8B030D-6E8A-4147-A177-3AD203B41FA5}">
                      <a16:colId xmlns:a16="http://schemas.microsoft.com/office/drawing/2014/main" val="1276068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I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0.543</a:t>
                      </a:r>
                      <a:endParaRPr lang="de-CH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99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0.468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20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0.537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0.395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2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B 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0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0.492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sz="1600" b="0" dirty="0">
                        <a:solidFill>
                          <a:sysClr val="windowText" lastClr="000000"/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0.518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3F8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600" b="1" dirty="0">
                          <a:solidFill>
                            <a:sysClr val="windowText" lastClr="000000"/>
                          </a:solidFill>
                          <a:latin typeface="Europa" panose="02000000000000000000" pitchFamily="2" charset="77"/>
                        </a:rPr>
                        <a:t>0.485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C8F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Europa" panose="02000000000000000000" pitchFamily="2" charset="77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CH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Europa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7766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5718F81-313F-2747-BA3F-3E121BC9B6AB}"/>
              </a:ext>
            </a:extLst>
          </p:cNvPr>
          <p:cNvSpPr txBox="1"/>
          <p:nvPr/>
        </p:nvSpPr>
        <p:spPr>
          <a:xfrm>
            <a:off x="391622" y="6404302"/>
            <a:ext cx="37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Europa" panose="02000000000000000000" pitchFamily="2" charset="77"/>
              </a:rPr>
              <a:t>I = </a:t>
            </a:r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       B = Balanced</a:t>
            </a:r>
          </a:p>
        </p:txBody>
      </p:sp>
    </p:spTree>
    <p:extLst>
      <p:ext uri="{BB962C8B-B14F-4D97-AF65-F5344CB8AC3E}">
        <p14:creationId xmlns:p14="http://schemas.microsoft.com/office/powerpoint/2010/main" val="143833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Europa" panose="02000000000000000000" pitchFamily="2" charset="77"/>
              </a:rPr>
              <a:t>Confusion Matrix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37D12-4D50-4312-9DD0-EEC955319A88}"/>
              </a:ext>
            </a:extLst>
          </p:cNvPr>
          <p:cNvSpPr/>
          <p:nvPr/>
        </p:nvSpPr>
        <p:spPr>
          <a:xfrm>
            <a:off x="902882" y="1325262"/>
            <a:ext cx="2088000" cy="540058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88F15A-711E-46FC-A62D-4C7E534A009E}"/>
              </a:ext>
            </a:extLst>
          </p:cNvPr>
          <p:cNvGrpSpPr/>
          <p:nvPr/>
        </p:nvGrpSpPr>
        <p:grpSpPr>
          <a:xfrm>
            <a:off x="1059158" y="1435809"/>
            <a:ext cx="1728450" cy="503036"/>
            <a:chOff x="646680" y="4843642"/>
            <a:chExt cx="1728450" cy="5030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9F976C-97B6-463C-8F0C-55F91232C8C5}"/>
                </a:ext>
              </a:extLst>
            </p:cNvPr>
            <p:cNvSpPr/>
            <p:nvPr/>
          </p:nvSpPr>
          <p:spPr>
            <a:xfrm>
              <a:off x="867339" y="5069679"/>
              <a:ext cx="1368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5DA47-DF40-4AC7-A14A-384FED3D95C4}"/>
                </a:ext>
              </a:extLst>
            </p:cNvPr>
            <p:cNvSpPr txBox="1"/>
            <p:nvPr/>
          </p:nvSpPr>
          <p:spPr>
            <a:xfrm>
              <a:off x="646680" y="4843642"/>
              <a:ext cx="1728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Logistic Regression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C3A2BF-F4DE-4CFB-85A8-B5B5CB84E11E}"/>
              </a:ext>
            </a:extLst>
          </p:cNvPr>
          <p:cNvSpPr/>
          <p:nvPr/>
        </p:nvSpPr>
        <p:spPr>
          <a:xfrm>
            <a:off x="3659842" y="1341278"/>
            <a:ext cx="2088000" cy="52404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7A0260AF-6F3C-A94C-AFE5-58B9D5B80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903860"/>
              </p:ext>
            </p:extLst>
          </p:nvPr>
        </p:nvGraphicFramePr>
        <p:xfrm>
          <a:off x="805597" y="2261845"/>
          <a:ext cx="10558904" cy="405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726">
                  <a:extLst>
                    <a:ext uri="{9D8B030D-6E8A-4147-A177-3AD203B41FA5}">
                      <a16:colId xmlns:a16="http://schemas.microsoft.com/office/drawing/2014/main" val="2517823158"/>
                    </a:ext>
                  </a:extLst>
                </a:gridCol>
                <a:gridCol w="2639726">
                  <a:extLst>
                    <a:ext uri="{9D8B030D-6E8A-4147-A177-3AD203B41FA5}">
                      <a16:colId xmlns:a16="http://schemas.microsoft.com/office/drawing/2014/main" val="2288665133"/>
                    </a:ext>
                  </a:extLst>
                </a:gridCol>
                <a:gridCol w="2639726">
                  <a:extLst>
                    <a:ext uri="{9D8B030D-6E8A-4147-A177-3AD203B41FA5}">
                      <a16:colId xmlns:a16="http://schemas.microsoft.com/office/drawing/2014/main" val="2321412152"/>
                    </a:ext>
                  </a:extLst>
                </a:gridCol>
                <a:gridCol w="2639726">
                  <a:extLst>
                    <a:ext uri="{9D8B030D-6E8A-4147-A177-3AD203B41FA5}">
                      <a16:colId xmlns:a16="http://schemas.microsoft.com/office/drawing/2014/main" val="3974475128"/>
                    </a:ext>
                  </a:extLst>
                </a:gridCol>
              </a:tblGrid>
              <a:tr h="2027578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709825"/>
                  </a:ext>
                </a:extLst>
              </a:tr>
              <a:tr h="2027578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355571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149F4E2-62CE-4F86-8659-6E5FF80BE0B7}"/>
              </a:ext>
            </a:extLst>
          </p:cNvPr>
          <p:cNvGrpSpPr/>
          <p:nvPr/>
        </p:nvGrpSpPr>
        <p:grpSpPr>
          <a:xfrm>
            <a:off x="3862410" y="1435809"/>
            <a:ext cx="1682866" cy="503036"/>
            <a:chOff x="710691" y="4843642"/>
            <a:chExt cx="1682866" cy="5030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D86D05-C243-4945-826C-AB21FE4E6A2A}"/>
                </a:ext>
              </a:extLst>
            </p:cNvPr>
            <p:cNvSpPr/>
            <p:nvPr/>
          </p:nvSpPr>
          <p:spPr>
            <a:xfrm>
              <a:off x="867339" y="5069679"/>
              <a:ext cx="1368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BC5753-63AC-46D5-B29B-5E86FCF888D3}"/>
                </a:ext>
              </a:extLst>
            </p:cNvPr>
            <p:cNvSpPr txBox="1"/>
            <p:nvPr/>
          </p:nvSpPr>
          <p:spPr>
            <a:xfrm>
              <a:off x="710691" y="4843642"/>
              <a:ext cx="1682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Random Forest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40655-1F1A-4728-A412-67625345F15A}"/>
              </a:ext>
            </a:extLst>
          </p:cNvPr>
          <p:cNvSpPr/>
          <p:nvPr/>
        </p:nvSpPr>
        <p:spPr>
          <a:xfrm>
            <a:off x="6416802" y="1325262"/>
            <a:ext cx="2088000" cy="52404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BB1BEC-660E-4C6C-8A83-15F993A1A2D9}"/>
              </a:ext>
            </a:extLst>
          </p:cNvPr>
          <p:cNvGrpSpPr/>
          <p:nvPr/>
        </p:nvGrpSpPr>
        <p:grpSpPr>
          <a:xfrm>
            <a:off x="6416801" y="1435809"/>
            <a:ext cx="2088001" cy="503036"/>
            <a:chOff x="507414" y="4843642"/>
            <a:chExt cx="2088001" cy="5030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DE61-C764-4926-AD8C-B39B911859BA}"/>
                </a:ext>
              </a:extLst>
            </p:cNvPr>
            <p:cNvSpPr/>
            <p:nvPr/>
          </p:nvSpPr>
          <p:spPr>
            <a:xfrm>
              <a:off x="867339" y="5069679"/>
              <a:ext cx="1368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40B4B1-F9B4-48BD-9A5F-50DE4314B51D}"/>
                </a:ext>
              </a:extLst>
            </p:cNvPr>
            <p:cNvSpPr txBox="1"/>
            <p:nvPr/>
          </p:nvSpPr>
          <p:spPr>
            <a:xfrm>
              <a:off x="507414" y="4843642"/>
              <a:ext cx="2088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Support Vector Machines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963E5E-9753-4D12-8A37-A2E5D0BEA858}"/>
              </a:ext>
            </a:extLst>
          </p:cNvPr>
          <p:cNvSpPr/>
          <p:nvPr/>
        </p:nvSpPr>
        <p:spPr>
          <a:xfrm>
            <a:off x="9173763" y="1325262"/>
            <a:ext cx="2088000" cy="52404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Europa" panose="02000000000000000000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7D91-AD21-49F8-BA76-A252D598C1C5}"/>
              </a:ext>
            </a:extLst>
          </p:cNvPr>
          <p:cNvGrpSpPr/>
          <p:nvPr/>
        </p:nvGrpSpPr>
        <p:grpSpPr>
          <a:xfrm>
            <a:off x="9173762" y="1435809"/>
            <a:ext cx="2088000" cy="503036"/>
            <a:chOff x="507414" y="4843642"/>
            <a:chExt cx="2088000" cy="5030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0211EE-2AEB-48F3-B58C-30C6FECC0DDB}"/>
                </a:ext>
              </a:extLst>
            </p:cNvPr>
            <p:cNvSpPr/>
            <p:nvPr/>
          </p:nvSpPr>
          <p:spPr>
            <a:xfrm>
              <a:off x="867339" y="5069679"/>
              <a:ext cx="1368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79F23-7E2B-44EE-8290-880E4093A0B2}"/>
                </a:ext>
              </a:extLst>
            </p:cNvPr>
            <p:cNvSpPr txBox="1"/>
            <p:nvPr/>
          </p:nvSpPr>
          <p:spPr>
            <a:xfrm>
              <a:off x="507414" y="4843642"/>
              <a:ext cx="208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Europa" panose="02000000000000000000" pitchFamily="2" charset="77"/>
                  <a:cs typeface="Arial" pitchFamily="34" charset="0"/>
                </a:rPr>
                <a:t>MLP Classifier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Europa" panose="02000000000000000000" pitchFamily="2" charset="77"/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F5E8B-26F0-429E-862B-16CBA008251C}"/>
              </a:ext>
            </a:extLst>
          </p:cNvPr>
          <p:cNvCxnSpPr/>
          <p:nvPr/>
        </p:nvCxnSpPr>
        <p:spPr>
          <a:xfrm>
            <a:off x="3148240" y="159260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1E60C-7F26-4C11-9673-5CEEAA69D427}"/>
              </a:ext>
            </a:extLst>
          </p:cNvPr>
          <p:cNvCxnSpPr/>
          <p:nvPr/>
        </p:nvCxnSpPr>
        <p:spPr>
          <a:xfrm>
            <a:off x="5905200" y="1592608"/>
            <a:ext cx="35424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0DEA1E-EF28-4384-8014-D3679E8F2565}"/>
              </a:ext>
            </a:extLst>
          </p:cNvPr>
          <p:cNvCxnSpPr/>
          <p:nvPr/>
        </p:nvCxnSpPr>
        <p:spPr>
          <a:xfrm>
            <a:off x="8662160" y="159260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7575A624-AC2B-524D-911F-8352BE80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818" y="2351894"/>
            <a:ext cx="2203042" cy="154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5C9975-A9D5-4F4E-BC23-66CECC0A1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72" y="2351894"/>
            <a:ext cx="2202249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81DDEE5-7F84-1041-868B-3570DCC2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818" y="4352074"/>
            <a:ext cx="2203042" cy="154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F610047-3A49-104C-966F-A7EBC49E5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72" y="4352353"/>
            <a:ext cx="2202249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C668677-752A-FD4C-B2A9-F0131F194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76" y="4352353"/>
            <a:ext cx="2202249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8FE8BDD-4A3B-624A-BA7A-F64480AB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592" y="2351894"/>
            <a:ext cx="2202250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9FB48CB1-63D5-9643-B717-10E702AD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58" y="2360603"/>
            <a:ext cx="2202249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A14AAA1-BC72-494B-A536-26DED74B7DB8}"/>
              </a:ext>
            </a:extLst>
          </p:cNvPr>
          <p:cNvSpPr txBox="1"/>
          <p:nvPr/>
        </p:nvSpPr>
        <p:spPr>
          <a:xfrm>
            <a:off x="827499" y="3898758"/>
            <a:ext cx="259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30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9025E3-7C07-7D45-999C-CCDD52CC7898}"/>
              </a:ext>
            </a:extLst>
          </p:cNvPr>
          <p:cNvSpPr txBox="1"/>
          <p:nvPr/>
        </p:nvSpPr>
        <p:spPr>
          <a:xfrm>
            <a:off x="1346384" y="5945938"/>
            <a:ext cx="1627795" cy="38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Europa" panose="02000000000000000000" pitchFamily="2" charset="77"/>
              </a:rPr>
              <a:t>Balanced 40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2D8A93-F534-E54B-A0D1-640AC301378A}"/>
              </a:ext>
            </a:extLst>
          </p:cNvPr>
          <p:cNvSpPr txBox="1"/>
          <p:nvPr/>
        </p:nvSpPr>
        <p:spPr>
          <a:xfrm>
            <a:off x="3487606" y="3899894"/>
            <a:ext cx="259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30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297244-A81E-844D-BBF2-AB842A830091}"/>
              </a:ext>
            </a:extLst>
          </p:cNvPr>
          <p:cNvSpPr txBox="1"/>
          <p:nvPr/>
        </p:nvSpPr>
        <p:spPr>
          <a:xfrm>
            <a:off x="6106951" y="3898758"/>
            <a:ext cx="259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C7DCA6-9D31-8A40-84D4-135550EDF8BA}"/>
              </a:ext>
            </a:extLst>
          </p:cNvPr>
          <p:cNvSpPr txBox="1"/>
          <p:nvPr/>
        </p:nvSpPr>
        <p:spPr>
          <a:xfrm>
            <a:off x="8724707" y="3898758"/>
            <a:ext cx="263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Europa" panose="02000000000000000000" pitchFamily="2" charset="77"/>
              </a:rPr>
              <a:t>Imbalanced</a:t>
            </a:r>
            <a:r>
              <a:rPr lang="de-CH" dirty="0">
                <a:latin typeface="Europa" panose="02000000000000000000" pitchFamily="2" charset="77"/>
              </a:rPr>
              <a:t> 30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D31CDD-755C-034D-90D0-470916A62C08}"/>
              </a:ext>
            </a:extLst>
          </p:cNvPr>
          <p:cNvSpPr txBox="1"/>
          <p:nvPr/>
        </p:nvSpPr>
        <p:spPr>
          <a:xfrm>
            <a:off x="3891962" y="5920592"/>
            <a:ext cx="1627795" cy="38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Europa" panose="02000000000000000000" pitchFamily="2" charset="77"/>
              </a:rPr>
              <a:t>Balanced 30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B39555-2702-E644-AB04-96154359BDD9}"/>
              </a:ext>
            </a:extLst>
          </p:cNvPr>
          <p:cNvSpPr txBox="1"/>
          <p:nvPr/>
        </p:nvSpPr>
        <p:spPr>
          <a:xfrm>
            <a:off x="6649629" y="5941060"/>
            <a:ext cx="1627795" cy="38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Europa" panose="02000000000000000000" pitchFamily="2" charset="77"/>
              </a:rPr>
              <a:t>Balanced 30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188E8-B1ED-2D4B-A169-ED927F2D636A}"/>
              </a:ext>
            </a:extLst>
          </p:cNvPr>
          <p:cNvSpPr/>
          <p:nvPr/>
        </p:nvSpPr>
        <p:spPr>
          <a:xfrm>
            <a:off x="8728965" y="6303898"/>
            <a:ext cx="303415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064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1CA93-D859-420F-B59D-CDE7B8D63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ln>
            <a:noFill/>
          </a:ln>
        </p:spPr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E61562E-6A68-DD42-882B-48E3C39C0388}"/>
              </a:ext>
            </a:extLst>
          </p:cNvPr>
          <p:cNvSpPr txBox="1">
            <a:spLocks/>
          </p:cNvSpPr>
          <p:nvPr/>
        </p:nvSpPr>
        <p:spPr>
          <a:xfrm>
            <a:off x="8133349" y="958083"/>
            <a:ext cx="3978440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3600" spc="300" dirty="0">
                <a:latin typeface="+mj-lt"/>
              </a:rPr>
              <a:t>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4C113-53C7-8D49-9EFE-E95AC2D4CFC4}"/>
              </a:ext>
            </a:extLst>
          </p:cNvPr>
          <p:cNvSpPr txBox="1"/>
          <p:nvPr/>
        </p:nvSpPr>
        <p:spPr>
          <a:xfrm>
            <a:off x="3638286" y="3001375"/>
            <a:ext cx="263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latin typeface="Europa" panose="02000000000000000000" pitchFamily="2" charset="77"/>
              </a:rPr>
              <a:t>ML </a:t>
            </a:r>
            <a:r>
              <a:rPr lang="de-CH" sz="2400" dirty="0" err="1">
                <a:latin typeface="Europa" panose="02000000000000000000" pitchFamily="2" charset="77"/>
              </a:rPr>
              <a:t>Algorithms</a:t>
            </a:r>
            <a:endParaRPr lang="de-CH" sz="2400" dirty="0">
              <a:latin typeface="Europa" panose="02000000000000000000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F2F19-69DC-AF4C-BB45-B552B3A61B28}"/>
              </a:ext>
            </a:extLst>
          </p:cNvPr>
          <p:cNvSpPr txBox="1"/>
          <p:nvPr/>
        </p:nvSpPr>
        <p:spPr>
          <a:xfrm>
            <a:off x="4488522" y="1971970"/>
            <a:ext cx="209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 err="1">
                <a:latin typeface="Europa" panose="02000000000000000000" pitchFamily="2" charset="77"/>
              </a:rPr>
              <a:t>Preprocessing</a:t>
            </a:r>
            <a:endParaRPr lang="de-CH" sz="2400" dirty="0">
              <a:latin typeface="Europa" panose="02000000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34C8AD-3AA3-2940-95A5-3F04152EBC66}"/>
              </a:ext>
            </a:extLst>
          </p:cNvPr>
          <p:cNvSpPr txBox="1"/>
          <p:nvPr/>
        </p:nvSpPr>
        <p:spPr>
          <a:xfrm>
            <a:off x="954747" y="4068723"/>
            <a:ext cx="408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latin typeface="Europa" panose="02000000000000000000" pitchFamily="2" charset="77"/>
              </a:rPr>
              <a:t>Evaluation &amp; Financial </a:t>
            </a:r>
            <a:r>
              <a:rPr lang="de-CH" sz="2400" dirty="0" err="1">
                <a:latin typeface="Europa" panose="02000000000000000000" pitchFamily="2" charset="77"/>
              </a:rPr>
              <a:t>Theory</a:t>
            </a:r>
            <a:endParaRPr lang="de-CH" sz="2400" dirty="0">
              <a:latin typeface="Europa" panose="02000000000000000000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913B9C-452C-FB43-A941-11F4938DEBE9}"/>
              </a:ext>
            </a:extLst>
          </p:cNvPr>
          <p:cNvCxnSpPr>
            <a:cxnSpLocks/>
          </p:cNvCxnSpPr>
          <p:nvPr/>
        </p:nvCxnSpPr>
        <p:spPr>
          <a:xfrm>
            <a:off x="6580531" y="2218845"/>
            <a:ext cx="959258" cy="0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B9FEBE-BB0A-C446-8E30-34F9F6F0AA76}"/>
              </a:ext>
            </a:extLst>
          </p:cNvPr>
          <p:cNvCxnSpPr>
            <a:cxnSpLocks/>
          </p:cNvCxnSpPr>
          <p:nvPr/>
        </p:nvCxnSpPr>
        <p:spPr>
          <a:xfrm>
            <a:off x="5743074" y="3243761"/>
            <a:ext cx="1846865" cy="0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3EE105-056C-4148-AFBF-FF004233E401}"/>
              </a:ext>
            </a:extLst>
          </p:cNvPr>
          <p:cNvCxnSpPr>
            <a:cxnSpLocks/>
          </p:cNvCxnSpPr>
          <p:nvPr/>
        </p:nvCxnSpPr>
        <p:spPr>
          <a:xfrm>
            <a:off x="5088615" y="4318582"/>
            <a:ext cx="2501324" cy="0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613769-37B2-DE45-B430-885F10A24DEC}"/>
              </a:ext>
            </a:extLst>
          </p:cNvPr>
          <p:cNvSpPr txBox="1"/>
          <p:nvPr/>
        </p:nvSpPr>
        <p:spPr>
          <a:xfrm>
            <a:off x="7908758" y="2084264"/>
            <a:ext cx="2999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Europa" panose="02000000000000000000" pitchFamily="2" charset="77"/>
              </a:rPr>
              <a:t>NaN</a:t>
            </a:r>
            <a:r>
              <a:rPr lang="de-CH" dirty="0">
                <a:latin typeface="Europa" panose="02000000000000000000" pitchFamily="2" charset="77"/>
              </a:rPr>
              <a:t> MCAR?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PCA </a:t>
            </a:r>
            <a:r>
              <a:rPr lang="de-CH" dirty="0" err="1">
                <a:latin typeface="Europa" panose="02000000000000000000" pitchFamily="2" charset="77"/>
              </a:rPr>
              <a:t>for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outlier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detection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Feature </a:t>
            </a:r>
            <a:r>
              <a:rPr lang="de-CH" dirty="0" err="1">
                <a:latin typeface="Europa" panose="02000000000000000000" pitchFamily="2" charset="77"/>
              </a:rPr>
              <a:t>engineering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Europa" panose="02000000000000000000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95DF8C-35C5-9E49-BE55-F50A13DBD43B}"/>
              </a:ext>
            </a:extLst>
          </p:cNvPr>
          <p:cNvSpPr txBox="1"/>
          <p:nvPr/>
        </p:nvSpPr>
        <p:spPr>
          <a:xfrm>
            <a:off x="7908757" y="3085537"/>
            <a:ext cx="3753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Hyperparameter </a:t>
            </a:r>
            <a:r>
              <a:rPr lang="de-CH" dirty="0" err="1">
                <a:latin typeface="Europa" panose="02000000000000000000" pitchFamily="2" charset="77"/>
              </a:rPr>
              <a:t>tuning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Multi-</a:t>
            </a:r>
            <a:r>
              <a:rPr lang="de-CH" dirty="0" err="1">
                <a:latin typeface="Europa" panose="02000000000000000000" pitchFamily="2" charset="77"/>
              </a:rPr>
              <a:t>layered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neural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network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Other ML </a:t>
            </a:r>
            <a:r>
              <a:rPr lang="de-CH" dirty="0" err="1">
                <a:latin typeface="Europa" panose="02000000000000000000" pitchFamily="2" charset="77"/>
              </a:rPr>
              <a:t>algorithms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Europa" panose="02000000000000000000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DE6D5A-F164-BC4C-8032-A582D301617D}"/>
              </a:ext>
            </a:extLst>
          </p:cNvPr>
          <p:cNvSpPr txBox="1"/>
          <p:nvPr/>
        </p:nvSpPr>
        <p:spPr>
          <a:xfrm>
            <a:off x="7908758" y="4134936"/>
            <a:ext cx="3978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Regression of stock </a:t>
            </a:r>
            <a:r>
              <a:rPr lang="de-CH" dirty="0" err="1">
                <a:latin typeface="Europa" panose="02000000000000000000" pitchFamily="2" charset="77"/>
              </a:rPr>
              <a:t>performance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latin typeface="Europa" panose="02000000000000000000" pitchFamily="2" charset="77"/>
              </a:rPr>
              <a:t>Custom </a:t>
            </a:r>
            <a:r>
              <a:rPr lang="de-CH" dirty="0" err="1">
                <a:latin typeface="Europa" panose="02000000000000000000" pitchFamily="2" charset="77"/>
              </a:rPr>
              <a:t>evaluation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metric</a:t>
            </a:r>
            <a:endParaRPr lang="de-CH" dirty="0">
              <a:latin typeface="Europa" panose="0200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latin typeface="Europa" panose="02000000000000000000" pitchFamily="2" charset="77"/>
              </a:rPr>
              <a:t>Implementing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needs</a:t>
            </a:r>
            <a:r>
              <a:rPr lang="de-CH" dirty="0">
                <a:latin typeface="Europa" panose="02000000000000000000" pitchFamily="2" charset="77"/>
              </a:rPr>
              <a:t> of </a:t>
            </a:r>
            <a:r>
              <a:rPr lang="de-CH" dirty="0" err="1">
                <a:latin typeface="Europa" panose="02000000000000000000" pitchFamily="2" charset="77"/>
              </a:rPr>
              <a:t>specific</a:t>
            </a:r>
            <a:r>
              <a:rPr lang="de-CH" dirty="0">
                <a:latin typeface="Europa" panose="02000000000000000000" pitchFamily="2" charset="77"/>
              </a:rPr>
              <a:t> </a:t>
            </a:r>
            <a:r>
              <a:rPr lang="de-CH" dirty="0" err="1">
                <a:latin typeface="Europa" panose="02000000000000000000" pitchFamily="2" charset="77"/>
              </a:rPr>
              <a:t>investors</a:t>
            </a:r>
            <a:endParaRPr lang="de-CH" dirty="0"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298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14EE748-556F-3D43-B0C2-5E415427DE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550FC5-BAAD-3F44-B4B6-C8248D73D5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8551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Europa" panose="02000000000000000000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8BFFE-237E-614C-B4F3-AB6F7D22F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1" r="9275"/>
          <a:stretch/>
        </p:blipFill>
        <p:spPr>
          <a:xfrm>
            <a:off x="-7605" y="0"/>
            <a:ext cx="829435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78391-51E8-E949-B306-DE971F6671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6459" r="50941"/>
          <a:stretch/>
        </p:blipFill>
        <p:spPr>
          <a:xfrm>
            <a:off x="8294355" y="-10"/>
            <a:ext cx="389459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F2FBC2-36C4-E14D-B8E3-F9D41D804A8B}"/>
              </a:ext>
            </a:extLst>
          </p:cNvPr>
          <p:cNvSpPr/>
          <p:nvPr/>
        </p:nvSpPr>
        <p:spPr>
          <a:xfrm>
            <a:off x="2889160" y="32680"/>
            <a:ext cx="6407584" cy="6858000"/>
          </a:xfrm>
          <a:prstGeom prst="rect">
            <a:avLst/>
          </a:prstGeom>
          <a:gradFill flip="none" rotWithShape="1">
            <a:gsLst>
              <a:gs pos="27000">
                <a:srgbClr val="000000">
                  <a:alpha val="94246"/>
                </a:srgbClr>
              </a:gs>
              <a:gs pos="43000">
                <a:srgbClr val="000000">
                  <a:alpha val="68523"/>
                </a:srgbClr>
              </a:gs>
              <a:gs pos="56000">
                <a:srgbClr val="000000">
                  <a:alpha val="40872"/>
                </a:srgbClr>
              </a:gs>
              <a:gs pos="72000">
                <a:srgbClr val="000000">
                  <a:alpha val="7905"/>
                </a:srgbClr>
              </a:gs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14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Europa" panose="02000000000000000000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4B4D-4A61-1748-BE30-BA82525647EF}"/>
              </a:ext>
            </a:extLst>
          </p:cNvPr>
          <p:cNvSpPr txBox="1"/>
          <p:nvPr/>
        </p:nvSpPr>
        <p:spPr>
          <a:xfrm>
            <a:off x="3755763" y="2325894"/>
            <a:ext cx="5035984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Thank you.</a:t>
            </a:r>
          </a:p>
          <a:p>
            <a:pPr algn="r"/>
            <a:endParaRPr lang="en-US" altLang="ko-KR" sz="24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For any inputs, 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Europa" panose="02000000000000000000" pitchFamily="2" charset="77"/>
                <a:cs typeface="Arial" pitchFamily="34" charset="0"/>
              </a:rPr>
              <a:t>please contact us</a:t>
            </a: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en-US" altLang="ko-KR" sz="2000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  <a:p>
            <a:pPr algn="r"/>
            <a:endParaRPr lang="ko-KR" altLang="en-US" b="1" dirty="0">
              <a:solidFill>
                <a:schemeClr val="bg1"/>
              </a:solidFill>
              <a:latin typeface="Europa" panose="02000000000000000000" pitchFamily="2" charset="77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51839-E6BE-CB41-B219-1340BA2ABF0C}"/>
              </a:ext>
            </a:extLst>
          </p:cNvPr>
          <p:cNvSpPr/>
          <p:nvPr/>
        </p:nvSpPr>
        <p:spPr>
          <a:xfrm>
            <a:off x="2812115" y="6586421"/>
            <a:ext cx="6923279" cy="276999"/>
          </a:xfrm>
          <a:prstGeom prst="rect">
            <a:avLst/>
          </a:prstGeom>
          <a:gradFill flip="none" rotWithShape="1">
            <a:gsLst>
              <a:gs pos="39000">
                <a:srgbClr val="000000"/>
              </a:gs>
              <a:gs pos="53000">
                <a:srgbClr val="000000">
                  <a:alpha val="94246"/>
                </a:srgbClr>
              </a:gs>
              <a:gs pos="72000">
                <a:srgbClr val="000000">
                  <a:alpha val="68523"/>
                </a:srgbClr>
              </a:gs>
              <a:gs pos="82000">
                <a:srgbClr val="000000">
                  <a:alpha val="40872"/>
                </a:srgbClr>
              </a:gs>
              <a:gs pos="91000">
                <a:srgbClr val="000000">
                  <a:alpha val="20907"/>
                </a:srgbClr>
              </a:gs>
              <a:gs pos="100000">
                <a:schemeClr val="tx1">
                  <a:alpha val="0"/>
                </a:schemeClr>
              </a:gs>
              <a:gs pos="17000">
                <a:schemeClr val="tx1"/>
              </a:gs>
              <a:gs pos="0">
                <a:schemeClr val="tx1"/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algn="r"/>
            <a:r>
              <a:rPr lang="en-GB" altLang="ko-KR" sz="1200" dirty="0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Franziska Heusser, Philip Smidt Andersen, Timo Bischofberger, Leon </a:t>
            </a:r>
            <a:r>
              <a:rPr lang="en-GB" altLang="ko-KR" sz="1200" dirty="0" err="1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Frielingsdorf</a:t>
            </a:r>
            <a:r>
              <a:rPr lang="en-GB" altLang="ko-KR" sz="1200" dirty="0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, Matteo </a:t>
            </a:r>
            <a:r>
              <a:rPr lang="en-GB" altLang="ko-KR" sz="1200" dirty="0" err="1">
                <a:solidFill>
                  <a:schemeClr val="bg1">
                    <a:lumMod val="65000"/>
                  </a:schemeClr>
                </a:solidFill>
                <a:latin typeface="Europa" panose="02000000000000000000" pitchFamily="2" charset="77"/>
                <a:cs typeface="Arial" pitchFamily="34" charset="0"/>
              </a:rPr>
              <a:t>Gamba</a:t>
            </a:r>
            <a:endParaRPr lang="de-CH" sz="1200" dirty="0">
              <a:solidFill>
                <a:schemeClr val="bg1">
                  <a:lumMod val="65000"/>
                </a:schemeClr>
              </a:solidFill>
              <a:latin typeface="Europ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324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6568</TotalTime>
  <Words>360</Words>
  <Application>Microsoft Macintosh PowerPoint</Application>
  <PresentationFormat>Widescreen</PresentationFormat>
  <Paragraphs>152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Europa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Franziska Heusser</cp:lastModifiedBy>
  <cp:revision>130</cp:revision>
  <dcterms:created xsi:type="dcterms:W3CDTF">2019-01-14T06:35:35Z</dcterms:created>
  <dcterms:modified xsi:type="dcterms:W3CDTF">2022-04-17T09:34:01Z</dcterms:modified>
</cp:coreProperties>
</file>